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</p:sldMasterIdLst>
  <p:notesMasterIdLst>
    <p:notesMasterId r:id="rId20"/>
  </p:notesMasterIdLst>
  <p:handoutMasterIdLst>
    <p:handoutMasterId r:id="rId21"/>
  </p:handoutMasterIdLst>
  <p:sldIdLst>
    <p:sldId id="338" r:id="rId5"/>
    <p:sldId id="351" r:id="rId6"/>
    <p:sldId id="358" r:id="rId7"/>
    <p:sldId id="340" r:id="rId8"/>
    <p:sldId id="345" r:id="rId9"/>
    <p:sldId id="355" r:id="rId10"/>
    <p:sldId id="356" r:id="rId11"/>
    <p:sldId id="357" r:id="rId12"/>
    <p:sldId id="353" r:id="rId13"/>
    <p:sldId id="346" r:id="rId14"/>
    <p:sldId id="354" r:id="rId15"/>
    <p:sldId id="348" r:id="rId16"/>
    <p:sldId id="349" r:id="rId17"/>
    <p:sldId id="350" r:id="rId18"/>
    <p:sldId id="347" r:id="rId19"/>
  </p:sldIdLst>
  <p:sldSz cx="9144000" cy="6858000" type="screen4x3"/>
  <p:notesSz cx="6888163" cy="10020300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6" autoAdjust="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4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 b="1"/>
            </a:lvl1pPr>
          </a:lstStyle>
          <a:p>
            <a:endParaRPr lang="de-DE" altLang="de-DE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8588" y="0"/>
            <a:ext cx="2935287" cy="53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1"/>
            </a:lvl1pPr>
          </a:lstStyle>
          <a:p>
            <a:endParaRPr lang="de-DE" altLang="de-DE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37700"/>
            <a:ext cx="30114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 b="1"/>
            </a:lvl1pPr>
          </a:lstStyle>
          <a:p>
            <a:endParaRPr lang="de-DE" altLang="de-DE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8588" y="9537700"/>
            <a:ext cx="29352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1"/>
            </a:lvl1pPr>
          </a:lstStyle>
          <a:p>
            <a:fld id="{48240188-EFAE-4996-A274-4A97ABB3863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659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Times New Roman" charset="0"/>
              </a:defRPr>
            </a:lvl1pPr>
          </a:lstStyle>
          <a:p>
            <a:endParaRPr lang="de-DE" altLang="de-DE"/>
          </a:p>
        </p:txBody>
      </p:sp>
      <p:sp>
        <p:nvSpPr>
          <p:cNvPr id="17510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</a:defRPr>
            </a:lvl1pPr>
          </a:lstStyle>
          <a:p>
            <a:endParaRPr lang="de-DE" altLang="de-DE"/>
          </a:p>
        </p:txBody>
      </p:sp>
      <p:sp>
        <p:nvSpPr>
          <p:cNvPr id="17510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8213" y="750888"/>
            <a:ext cx="5013325" cy="3759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510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59325"/>
            <a:ext cx="5049837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Formate des Vorlagentextes zu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7511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Times New Roman" charset="0"/>
              </a:defRPr>
            </a:lvl1pPr>
          </a:lstStyle>
          <a:p>
            <a:endParaRPr lang="de-DE" altLang="de-DE"/>
          </a:p>
        </p:txBody>
      </p:sp>
      <p:sp>
        <p:nvSpPr>
          <p:cNvPr id="17511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55" tIns="46227" rIns="92455" bIns="46227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Times New Roman" charset="0"/>
              </a:defRPr>
            </a:lvl1pPr>
          </a:lstStyle>
          <a:p>
            <a:fld id="{E21DBEC8-2514-4352-98C2-4D977BCE9841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66052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30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20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11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221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2289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265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0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883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3546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532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9844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58" name="Group 2"/>
          <p:cNvGrpSpPr>
            <a:grpSpLocks/>
          </p:cNvGrpSpPr>
          <p:nvPr/>
        </p:nvGrpSpPr>
        <p:grpSpPr bwMode="auto">
          <a:xfrm>
            <a:off x="533400" y="228600"/>
            <a:ext cx="8397875" cy="6280150"/>
            <a:chOff x="336" y="144"/>
            <a:chExt cx="5290" cy="3956"/>
          </a:xfrm>
        </p:grpSpPr>
        <p:sp>
          <p:nvSpPr>
            <p:cNvPr id="173059" name="Text Box 3"/>
            <p:cNvSpPr txBox="1">
              <a:spLocks noChangeArrowheads="1"/>
            </p:cNvSpPr>
            <p:nvPr/>
          </p:nvSpPr>
          <p:spPr bwMode="auto">
            <a:xfrm>
              <a:off x="864" y="192"/>
              <a:ext cx="117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000" b="1"/>
                <a:t>Feuerwehr-Kreisausbildung</a:t>
              </a:r>
            </a:p>
            <a:p>
              <a:r>
                <a:rPr lang="de-DE" altLang="de-DE" sz="1000" b="1"/>
                <a:t>Rheinland-Pfalz</a:t>
              </a:r>
              <a:endParaRPr lang="de-DE" altLang="de-DE" b="1"/>
            </a:p>
          </p:txBody>
        </p:sp>
        <p:sp>
          <p:nvSpPr>
            <p:cNvPr id="173060" name="Text Box 4"/>
            <p:cNvSpPr txBox="1">
              <a:spLocks noChangeArrowheads="1"/>
            </p:cNvSpPr>
            <p:nvPr/>
          </p:nvSpPr>
          <p:spPr bwMode="auto">
            <a:xfrm>
              <a:off x="3840" y="144"/>
              <a:ext cx="178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de-DE" sz="800" b="1" dirty="0"/>
                <a:t>Lehrgang: Truppmann -Teil 1- Grundausbildung</a:t>
              </a:r>
            </a:p>
            <a:p>
              <a:pPr algn="l"/>
              <a:r>
                <a:rPr lang="de-DE" altLang="de-DE" sz="800" b="1" dirty="0"/>
                <a:t>Thema:      Technische Hilfeleistung</a:t>
              </a:r>
            </a:p>
            <a:p>
              <a:pPr algn="l"/>
              <a:r>
                <a:rPr lang="de-DE" altLang="de-DE" sz="800" b="1" dirty="0"/>
                <a:t>                   -Aufgabenverteilung innerhalb </a:t>
              </a:r>
              <a:r>
                <a:rPr lang="de-DE" altLang="de-DE" sz="800" b="1" dirty="0" smtClean="0"/>
                <a:t>der </a:t>
              </a:r>
              <a:r>
                <a:rPr lang="de-DE" altLang="de-DE" sz="800" b="1" dirty="0"/>
                <a:t>Gruppe </a:t>
              </a:r>
              <a:endParaRPr lang="de-DE" altLang="de-DE" sz="800" b="1" dirty="0" smtClean="0"/>
            </a:p>
            <a:p>
              <a:pPr algn="l"/>
              <a:r>
                <a:rPr lang="de-DE" altLang="de-DE" sz="800" b="1" baseline="0" dirty="0" smtClean="0"/>
                <a:t>                   </a:t>
              </a:r>
              <a:r>
                <a:rPr lang="de-DE" altLang="de-DE" sz="800" b="1" dirty="0" smtClean="0"/>
                <a:t>beim </a:t>
              </a:r>
              <a:r>
                <a:rPr lang="de-DE" altLang="de-DE" sz="800" b="1" dirty="0"/>
                <a:t>TH-Einsatz / </a:t>
              </a:r>
              <a:r>
                <a:rPr lang="de-DE" altLang="de-DE" sz="800" b="1" dirty="0" smtClean="0"/>
                <a:t>Schutzausrüstung / </a:t>
              </a:r>
            </a:p>
            <a:p>
              <a:pPr algn="l"/>
              <a:r>
                <a:rPr lang="de-DE" altLang="de-DE" sz="800" b="1" dirty="0" smtClean="0"/>
                <a:t>                   Sichern von Einsatzstellen-</a:t>
              </a:r>
            </a:p>
            <a:p>
              <a:pPr algn="l"/>
              <a:r>
                <a:rPr lang="de-DE" altLang="de-DE" sz="800" b="1" dirty="0" smtClean="0"/>
                <a:t>Stand</a:t>
              </a:r>
              <a:r>
                <a:rPr lang="de-DE" altLang="de-DE" sz="800" b="1" dirty="0"/>
                <a:t>:        </a:t>
              </a:r>
              <a:r>
                <a:rPr lang="de-DE" altLang="de-DE" sz="800" b="1" dirty="0" smtClean="0"/>
                <a:t>11/2017</a:t>
              </a:r>
              <a:endParaRPr lang="de-DE" altLang="de-DE" sz="1000" b="1" dirty="0"/>
            </a:p>
          </p:txBody>
        </p:sp>
        <p:sp>
          <p:nvSpPr>
            <p:cNvPr id="173061" name="Line 5"/>
            <p:cNvSpPr>
              <a:spLocks noChangeShapeType="1"/>
            </p:cNvSpPr>
            <p:nvPr/>
          </p:nvSpPr>
          <p:spPr bwMode="auto">
            <a:xfrm>
              <a:off x="336" y="624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3062" name="Line 6"/>
            <p:cNvSpPr>
              <a:spLocks noChangeShapeType="1"/>
            </p:cNvSpPr>
            <p:nvPr/>
          </p:nvSpPr>
          <p:spPr bwMode="auto">
            <a:xfrm>
              <a:off x="336" y="3840"/>
              <a:ext cx="5040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pic>
          <p:nvPicPr>
            <p:cNvPr id="173063" name="Picture 7" descr="Rplfarb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44"/>
              <a:ext cx="347" cy="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3064" name="Text Box 8"/>
            <p:cNvSpPr txBox="1">
              <a:spLocks noChangeArrowheads="1"/>
            </p:cNvSpPr>
            <p:nvPr/>
          </p:nvSpPr>
          <p:spPr bwMode="auto">
            <a:xfrm>
              <a:off x="384" y="3888"/>
              <a:ext cx="235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de-DE" sz="800"/>
                <a:t>© Copyright 2008: Feuerwehr- und Katastrophenschutzschule Rheinland-Pfalz</a:t>
              </a:r>
            </a:p>
            <a:p>
              <a:pPr algn="l"/>
              <a:r>
                <a:rPr lang="de-DE" altLang="de-DE" sz="800"/>
                <a:t>Bildquelle: LFKS (FwDV 1 und FwDV 3 TH)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8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96" name="Group 1040"/>
          <p:cNvGrpSpPr>
            <a:grpSpLocks/>
          </p:cNvGrpSpPr>
          <p:nvPr/>
        </p:nvGrpSpPr>
        <p:grpSpPr bwMode="auto">
          <a:xfrm>
            <a:off x="990600" y="1981200"/>
            <a:ext cx="7002463" cy="1020763"/>
            <a:chOff x="603" y="1073"/>
            <a:chExt cx="4411" cy="643"/>
          </a:xfrm>
        </p:grpSpPr>
        <p:sp>
          <p:nvSpPr>
            <p:cNvPr id="97297" name="Rectangle 1041"/>
            <p:cNvSpPr>
              <a:spLocks noChangeArrowheads="1"/>
            </p:cNvSpPr>
            <p:nvPr/>
          </p:nvSpPr>
          <p:spPr bwMode="auto">
            <a:xfrm>
              <a:off x="603" y="1073"/>
              <a:ext cx="4363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298" name="Rectangle 1042"/>
            <p:cNvSpPr>
              <a:spLocks noChangeArrowheads="1"/>
            </p:cNvSpPr>
            <p:nvPr/>
          </p:nvSpPr>
          <p:spPr bwMode="auto">
            <a:xfrm>
              <a:off x="661" y="1112"/>
              <a:ext cx="1208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299" name="Rectangle 1043"/>
            <p:cNvSpPr>
              <a:spLocks noChangeArrowheads="1"/>
            </p:cNvSpPr>
            <p:nvPr/>
          </p:nvSpPr>
          <p:spPr bwMode="auto">
            <a:xfrm>
              <a:off x="661" y="1122"/>
              <a:ext cx="1207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300" name="Rectangle 1044"/>
            <p:cNvSpPr>
              <a:spLocks noChangeArrowheads="1"/>
            </p:cNvSpPr>
            <p:nvPr/>
          </p:nvSpPr>
          <p:spPr bwMode="auto">
            <a:xfrm>
              <a:off x="661" y="1132"/>
              <a:ext cx="1206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301" name="Rectangle 1045"/>
            <p:cNvSpPr>
              <a:spLocks noChangeArrowheads="1"/>
            </p:cNvSpPr>
            <p:nvPr/>
          </p:nvSpPr>
          <p:spPr bwMode="auto">
            <a:xfrm>
              <a:off x="661" y="1142"/>
              <a:ext cx="1205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302" name="Rectangle 1046"/>
            <p:cNvSpPr>
              <a:spLocks noChangeArrowheads="1"/>
            </p:cNvSpPr>
            <p:nvPr/>
          </p:nvSpPr>
          <p:spPr bwMode="auto">
            <a:xfrm>
              <a:off x="661" y="1152"/>
              <a:ext cx="109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altLang="de-DE" sz="2800" b="1">
                  <a:solidFill>
                    <a:srgbClr val="000000"/>
                  </a:solidFill>
                </a:rPr>
                <a:t>Lehrgang:</a:t>
              </a:r>
              <a:endParaRPr lang="de-DE" altLang="de-DE" sz="1800" b="1"/>
            </a:p>
          </p:txBody>
        </p:sp>
        <p:sp>
          <p:nvSpPr>
            <p:cNvPr id="97303" name="Rectangle 1047"/>
            <p:cNvSpPr>
              <a:spLocks noChangeArrowheads="1"/>
            </p:cNvSpPr>
            <p:nvPr/>
          </p:nvSpPr>
          <p:spPr bwMode="auto">
            <a:xfrm>
              <a:off x="1813" y="1112"/>
              <a:ext cx="3175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304" name="Rectangle 1048"/>
            <p:cNvSpPr>
              <a:spLocks noChangeArrowheads="1"/>
            </p:cNvSpPr>
            <p:nvPr/>
          </p:nvSpPr>
          <p:spPr bwMode="auto">
            <a:xfrm>
              <a:off x="1813" y="1122"/>
              <a:ext cx="317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305" name="Rectangle 1049"/>
            <p:cNvSpPr>
              <a:spLocks noChangeArrowheads="1"/>
            </p:cNvSpPr>
            <p:nvPr/>
          </p:nvSpPr>
          <p:spPr bwMode="auto">
            <a:xfrm>
              <a:off x="1813" y="1132"/>
              <a:ext cx="3173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306" name="Rectangle 1050"/>
            <p:cNvSpPr>
              <a:spLocks noChangeArrowheads="1"/>
            </p:cNvSpPr>
            <p:nvPr/>
          </p:nvSpPr>
          <p:spPr bwMode="auto">
            <a:xfrm>
              <a:off x="1813" y="1142"/>
              <a:ext cx="3172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307" name="Rectangle 1051"/>
            <p:cNvSpPr>
              <a:spLocks noChangeArrowheads="1"/>
            </p:cNvSpPr>
            <p:nvPr/>
          </p:nvSpPr>
          <p:spPr bwMode="auto">
            <a:xfrm>
              <a:off x="1813" y="1152"/>
              <a:ext cx="3064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altLang="de-DE" sz="2800" b="1">
                  <a:solidFill>
                    <a:srgbClr val="000000"/>
                  </a:solidFill>
                </a:rPr>
                <a:t>Truppmannausbildung Teil 1</a:t>
              </a:r>
              <a:endParaRPr lang="de-DE" altLang="de-DE" sz="1800" b="1"/>
            </a:p>
          </p:txBody>
        </p:sp>
        <p:sp>
          <p:nvSpPr>
            <p:cNvPr id="97308" name="Rectangle 1052"/>
            <p:cNvSpPr>
              <a:spLocks noChangeArrowheads="1"/>
            </p:cNvSpPr>
            <p:nvPr/>
          </p:nvSpPr>
          <p:spPr bwMode="auto">
            <a:xfrm>
              <a:off x="1813" y="1381"/>
              <a:ext cx="3201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309" name="Rectangle 1053"/>
            <p:cNvSpPr>
              <a:spLocks noChangeArrowheads="1"/>
            </p:cNvSpPr>
            <p:nvPr/>
          </p:nvSpPr>
          <p:spPr bwMode="auto">
            <a:xfrm>
              <a:off x="1813" y="1391"/>
              <a:ext cx="3200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310" name="Rectangle 1054"/>
            <p:cNvSpPr>
              <a:spLocks noChangeArrowheads="1"/>
            </p:cNvSpPr>
            <p:nvPr/>
          </p:nvSpPr>
          <p:spPr bwMode="auto">
            <a:xfrm>
              <a:off x="1813" y="1401"/>
              <a:ext cx="3199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311" name="Rectangle 1055"/>
            <p:cNvSpPr>
              <a:spLocks noChangeArrowheads="1"/>
            </p:cNvSpPr>
            <p:nvPr/>
          </p:nvSpPr>
          <p:spPr bwMode="auto">
            <a:xfrm>
              <a:off x="1813" y="1411"/>
              <a:ext cx="3198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312" name="Rectangle 1056"/>
            <p:cNvSpPr>
              <a:spLocks noChangeArrowheads="1"/>
            </p:cNvSpPr>
            <p:nvPr/>
          </p:nvSpPr>
          <p:spPr bwMode="auto">
            <a:xfrm>
              <a:off x="1813" y="1421"/>
              <a:ext cx="309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de-DE" altLang="de-DE" sz="2800" b="1">
                  <a:solidFill>
                    <a:srgbClr val="000000"/>
                  </a:solidFill>
                </a:rPr>
                <a:t>(Grundausbildungslehrgang)</a:t>
              </a:r>
              <a:endParaRPr lang="de-DE" altLang="de-DE" sz="1800" b="1"/>
            </a:p>
          </p:txBody>
        </p:sp>
      </p:grpSp>
      <p:sp>
        <p:nvSpPr>
          <p:cNvPr id="97313" name="Rectangle 1057"/>
          <p:cNvSpPr>
            <a:spLocks noChangeArrowheads="1"/>
          </p:cNvSpPr>
          <p:nvPr/>
        </p:nvSpPr>
        <p:spPr bwMode="auto">
          <a:xfrm>
            <a:off x="1185863" y="4065588"/>
            <a:ext cx="7154862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314" name="Rectangle 1058"/>
          <p:cNvSpPr>
            <a:spLocks noChangeArrowheads="1"/>
          </p:cNvSpPr>
          <p:nvPr/>
        </p:nvSpPr>
        <p:spPr bwMode="auto">
          <a:xfrm>
            <a:off x="804863" y="3303588"/>
            <a:ext cx="73914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315" name="Rectangle 1059"/>
          <p:cNvSpPr>
            <a:spLocks noChangeArrowheads="1"/>
          </p:cNvSpPr>
          <p:nvPr/>
        </p:nvSpPr>
        <p:spPr bwMode="auto">
          <a:xfrm>
            <a:off x="1060450" y="3355975"/>
            <a:ext cx="67945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317" name="Rectangle 1061"/>
          <p:cNvSpPr>
            <a:spLocks noChangeArrowheads="1"/>
          </p:cNvSpPr>
          <p:nvPr/>
        </p:nvSpPr>
        <p:spPr bwMode="auto">
          <a:xfrm>
            <a:off x="2132013" y="3375025"/>
            <a:ext cx="50101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318" name="Rectangle 1062"/>
          <p:cNvSpPr>
            <a:spLocks noChangeArrowheads="1"/>
          </p:cNvSpPr>
          <p:nvPr/>
        </p:nvSpPr>
        <p:spPr bwMode="auto">
          <a:xfrm>
            <a:off x="2132013" y="3390900"/>
            <a:ext cx="58404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7319" name="Rectangle 1063"/>
          <p:cNvSpPr>
            <a:spLocks noChangeArrowheads="1"/>
          </p:cNvSpPr>
          <p:nvPr/>
        </p:nvSpPr>
        <p:spPr bwMode="auto">
          <a:xfrm>
            <a:off x="2057400" y="3657600"/>
            <a:ext cx="60245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de-DE" altLang="de-DE" sz="2800" b="1">
                <a:solidFill>
                  <a:srgbClr val="3333CC"/>
                </a:solidFill>
              </a:rPr>
              <a:t>10. Unterrichtseinheit: </a:t>
            </a:r>
          </a:p>
          <a:p>
            <a:pPr algn="l"/>
            <a:r>
              <a:rPr lang="de-DE" altLang="de-DE" sz="2800" b="1">
                <a:solidFill>
                  <a:srgbClr val="3333CC"/>
                </a:solidFill>
              </a:rPr>
              <a:t>      		Technische Hilfeleistung</a:t>
            </a:r>
            <a:endParaRPr lang="de-DE" altLang="de-DE" sz="1800" b="1"/>
          </a:p>
        </p:txBody>
      </p:sp>
      <p:sp>
        <p:nvSpPr>
          <p:cNvPr id="97320" name="Text Box 1064"/>
          <p:cNvSpPr txBox="1">
            <a:spLocks noChangeArrowheads="1"/>
          </p:cNvSpPr>
          <p:nvPr/>
        </p:nvSpPr>
        <p:spPr bwMode="auto">
          <a:xfrm>
            <a:off x="2498725" y="4632325"/>
            <a:ext cx="59832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>
                <a:solidFill>
                  <a:schemeClr val="accent2"/>
                </a:solidFill>
              </a:rPr>
              <a:t>10.1 Aufgabenverteilung beim Technischen Hilfeleistungs-</a:t>
            </a:r>
          </a:p>
          <a:p>
            <a:pPr algn="l"/>
            <a:r>
              <a:rPr lang="de-DE" altLang="de-DE" b="1">
                <a:solidFill>
                  <a:schemeClr val="accent2"/>
                </a:solidFill>
              </a:rPr>
              <a:t>        einsatz / Gebrauch der Schutzausrüstung / Sichern von</a:t>
            </a:r>
          </a:p>
          <a:p>
            <a:pPr algn="l"/>
            <a:r>
              <a:rPr lang="de-DE" altLang="de-DE" b="1">
                <a:solidFill>
                  <a:schemeClr val="accent2"/>
                </a:solidFill>
              </a:rPr>
              <a:t>        Einsatzstellen</a:t>
            </a:r>
          </a:p>
        </p:txBody>
      </p:sp>
      <p:sp>
        <p:nvSpPr>
          <p:cNvPr id="97321" name="Rectangle 106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24400" y="6248400"/>
            <a:ext cx="1371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Deckblatt Techn. Hilfe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990600" y="1143000"/>
            <a:ext cx="709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chemeClr val="accent2"/>
                </a:solidFill>
              </a:rPr>
              <a:t>Sichern von Einsatzstellen gegen den fließenden Verkehr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835025" y="1965325"/>
            <a:ext cx="75469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altLang="de-DE"/>
              <a:t> An Einsatzstellen auf oder an Straßen können für Einsatzkräfte und andere</a:t>
            </a:r>
          </a:p>
          <a:p>
            <a:pPr algn="l"/>
            <a:r>
              <a:rPr lang="de-DE" altLang="de-DE"/>
              <a:t>  Personen Gefahren durch fließenden Verkehr auftreten. </a:t>
            </a:r>
          </a:p>
          <a:p>
            <a:pPr algn="l">
              <a:lnSpc>
                <a:spcPct val="140000"/>
              </a:lnSpc>
            </a:pPr>
            <a:r>
              <a:rPr lang="de-DE" altLang="de-DE"/>
              <a:t>  Zum Schutz sind geeignete Sicherungs- und Absperrmaßnahmen vorzunehmen.</a:t>
            </a: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838200" y="3048000"/>
            <a:ext cx="7426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altLang="de-DE"/>
              <a:t> Der Beginn der Absicherung auf Straßen außerhalb geschlossener Ortschaften</a:t>
            </a:r>
          </a:p>
          <a:p>
            <a:pPr algn="l"/>
            <a:r>
              <a:rPr lang="de-DE" altLang="de-DE"/>
              <a:t>  hat ungefähr 200 Meter vor der Einsatzstelle zu erfolgen. 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838200" y="4038600"/>
            <a:ext cx="74485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altLang="de-DE"/>
              <a:t> Zur besseren Erkennbarkeit soll neben dem Warndreieck zusätzlich eine Warn-</a:t>
            </a:r>
          </a:p>
          <a:p>
            <a:pPr algn="l"/>
            <a:r>
              <a:rPr lang="de-DE" altLang="de-DE"/>
              <a:t>  leuchte aufgestellt werden. </a:t>
            </a: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838200" y="4724400"/>
            <a:ext cx="7038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altLang="de-DE"/>
              <a:t> Sind Warndreiecke und Warnleuchten in ausreichender Anzahl vorhanden,</a:t>
            </a:r>
          </a:p>
          <a:p>
            <a:pPr algn="l"/>
            <a:r>
              <a:rPr lang="de-DE" altLang="de-DE"/>
              <a:t>  sollen sie auf beiden Seiten der Fahrbahn aufgestellt werden.</a:t>
            </a:r>
          </a:p>
        </p:txBody>
      </p:sp>
      <p:sp>
        <p:nvSpPr>
          <p:cNvPr id="189451" name="Rectangle 1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00600" y="6248400"/>
            <a:ext cx="1371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Sichern von Einsatzstellen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9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9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9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6" grpId="0" autoUpdateAnimBg="0"/>
      <p:bldP spid="189447" grpId="0" autoUpdateAnimBg="0"/>
      <p:bldP spid="189448" grpId="0" autoUpdateAnimBg="0"/>
      <p:bldP spid="18944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78" name="Text Box 34"/>
          <p:cNvSpPr txBox="1">
            <a:spLocks noChangeArrowheads="1"/>
          </p:cNvSpPr>
          <p:nvPr/>
        </p:nvSpPr>
        <p:spPr bwMode="auto">
          <a:xfrm>
            <a:off x="1066800" y="1143000"/>
            <a:ext cx="6950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chemeClr val="accent2"/>
                </a:solidFill>
              </a:rPr>
              <a:t>Aufenthalt im Gefahrenbereich / Hinweise zur Sicherheit</a:t>
            </a:r>
          </a:p>
        </p:txBody>
      </p:sp>
      <p:sp>
        <p:nvSpPr>
          <p:cNvPr id="210979" name="Text Box 35"/>
          <p:cNvSpPr txBox="1">
            <a:spLocks noChangeArrowheads="1"/>
          </p:cNvSpPr>
          <p:nvPr/>
        </p:nvSpPr>
        <p:spPr bwMode="auto">
          <a:xfrm>
            <a:off x="762000" y="1676400"/>
            <a:ext cx="72723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altLang="de-DE"/>
              <a:t> Die Mannschaft verlässt das Einsatzfahrzeug nur auf der der Fahrbahn abge-</a:t>
            </a:r>
          </a:p>
          <a:p>
            <a:pPr algn="l"/>
            <a:r>
              <a:rPr lang="de-DE" altLang="de-DE"/>
              <a:t>  wendeten Fahrzeugseite und tritt vor dem Einsatzfahrzeug an.</a:t>
            </a:r>
          </a:p>
        </p:txBody>
      </p:sp>
      <p:sp>
        <p:nvSpPr>
          <p:cNvPr id="210980" name="Text Box 36"/>
          <p:cNvSpPr txBox="1">
            <a:spLocks noChangeArrowheads="1"/>
          </p:cNvSpPr>
          <p:nvPr/>
        </p:nvSpPr>
        <p:spPr bwMode="auto">
          <a:xfrm>
            <a:off x="762000" y="2286000"/>
            <a:ext cx="7045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altLang="de-DE"/>
              <a:t> Sicherungs- und Absperrmaßnahmen sind nur mit äußerster Vorsicht unter</a:t>
            </a:r>
          </a:p>
          <a:p>
            <a:pPr algn="l"/>
            <a:r>
              <a:rPr lang="de-DE" altLang="de-DE"/>
              <a:t>  Beachtung des fließenden Verkehrs durchzuführen.</a:t>
            </a:r>
          </a:p>
        </p:txBody>
      </p:sp>
      <p:sp>
        <p:nvSpPr>
          <p:cNvPr id="210981" name="Text Box 37"/>
          <p:cNvSpPr txBox="1">
            <a:spLocks noChangeArrowheads="1"/>
          </p:cNvSpPr>
          <p:nvPr/>
        </p:nvSpPr>
        <p:spPr bwMode="auto">
          <a:xfrm>
            <a:off x="762000" y="2895600"/>
            <a:ext cx="7243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altLang="de-DE"/>
              <a:t> In Einsatzfahrzeugen, die als Sicherungsfahrzeuge eingesetzt werden, sollen</a:t>
            </a:r>
          </a:p>
          <a:p>
            <a:pPr algn="l"/>
            <a:r>
              <a:rPr lang="de-DE" altLang="de-DE"/>
              <a:t>  sich keine Personen aufhalten.</a:t>
            </a:r>
          </a:p>
        </p:txBody>
      </p:sp>
      <p:sp>
        <p:nvSpPr>
          <p:cNvPr id="210982" name="Text Box 38"/>
          <p:cNvSpPr txBox="1">
            <a:spLocks noChangeArrowheads="1"/>
          </p:cNvSpPr>
          <p:nvPr/>
        </p:nvSpPr>
        <p:spPr bwMode="auto">
          <a:xfrm>
            <a:off x="762000" y="3505200"/>
            <a:ext cx="7616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altLang="de-DE"/>
              <a:t> An Einsatzstellen mit Gefährdung durch den fließenden Verkehr ist Warnkleidung</a:t>
            </a:r>
          </a:p>
          <a:p>
            <a:pPr algn="l"/>
            <a:r>
              <a:rPr lang="de-DE" altLang="de-DE"/>
              <a:t>  zu tragen.</a:t>
            </a:r>
          </a:p>
        </p:txBody>
      </p:sp>
      <p:sp>
        <p:nvSpPr>
          <p:cNvPr id="210983" name="Text Box 39"/>
          <p:cNvSpPr txBox="1">
            <a:spLocks noChangeArrowheads="1"/>
          </p:cNvSpPr>
          <p:nvPr/>
        </p:nvSpPr>
        <p:spPr bwMode="auto">
          <a:xfrm>
            <a:off x="762000" y="4114800"/>
            <a:ext cx="76231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altLang="de-DE"/>
              <a:t> Alle Einsatzfahrzeuge , die durch den Straßenverkehr gefährdet werden, werden</a:t>
            </a:r>
          </a:p>
          <a:p>
            <a:pPr algn="l"/>
            <a:r>
              <a:rPr lang="de-DE" altLang="de-DE"/>
              <a:t>  mit eingeschaltetem Blaulicht, Warnblinkanlage, Standlicht / Abblendlicht und ggf.</a:t>
            </a:r>
          </a:p>
          <a:p>
            <a:pPr algn="l"/>
            <a:r>
              <a:rPr lang="de-DE" altLang="de-DE"/>
              <a:t>  Verkehrswarnanlagen abgestellt.</a:t>
            </a:r>
          </a:p>
        </p:txBody>
      </p:sp>
      <p:sp>
        <p:nvSpPr>
          <p:cNvPr id="210985" name="Text Box 41"/>
          <p:cNvSpPr txBox="1">
            <a:spLocks noChangeArrowheads="1"/>
          </p:cNvSpPr>
          <p:nvPr/>
        </p:nvSpPr>
        <p:spPr bwMode="auto">
          <a:xfrm>
            <a:off x="762000" y="4953000"/>
            <a:ext cx="71866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altLang="de-DE"/>
              <a:t> Beim Auf- und Abbauen von Warnzeichen sollte bei vorhandener Leitplanke </a:t>
            </a:r>
          </a:p>
          <a:p>
            <a:pPr algn="l"/>
            <a:r>
              <a:rPr lang="de-DE" altLang="de-DE"/>
              <a:t>  hinter dieser gelaufen werden.</a:t>
            </a:r>
          </a:p>
        </p:txBody>
      </p:sp>
      <p:sp>
        <p:nvSpPr>
          <p:cNvPr id="210986" name="Text Box 42"/>
          <p:cNvSpPr txBox="1">
            <a:spLocks noChangeArrowheads="1"/>
          </p:cNvSpPr>
          <p:nvPr/>
        </p:nvSpPr>
        <p:spPr bwMode="auto">
          <a:xfrm>
            <a:off x="762000" y="5562600"/>
            <a:ext cx="7607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de-DE" altLang="de-DE"/>
              <a:t> Nicht benötigte Einsatzkräfte sollen sich an einem sicheren Platz z.B. hinter einer</a:t>
            </a:r>
          </a:p>
          <a:p>
            <a:pPr algn="l"/>
            <a:r>
              <a:rPr lang="de-DE" altLang="de-DE"/>
              <a:t>  Leitplanke aufhalten.</a:t>
            </a:r>
          </a:p>
        </p:txBody>
      </p:sp>
      <p:sp>
        <p:nvSpPr>
          <p:cNvPr id="210987" name="Rectangle 4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76800" y="6248400"/>
            <a:ext cx="1676400" cy="152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Aufenthalt im Gefahrenbereich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09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09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09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09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0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0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0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0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0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0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79" grpId="0" autoUpdateAnimBg="0"/>
      <p:bldP spid="210980" grpId="0" autoUpdateAnimBg="0"/>
      <p:bldP spid="210981" grpId="0" autoUpdateAnimBg="0"/>
      <p:bldP spid="210982" grpId="0" autoUpdateAnimBg="0"/>
      <p:bldP spid="210983" grpId="0" autoUpdateAnimBg="0"/>
      <p:bldP spid="210985" grpId="0" autoUpdateAnimBg="0"/>
      <p:bldP spid="21098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549" name="Text Box 61"/>
          <p:cNvSpPr txBox="1">
            <a:spLocks noChangeArrowheads="1"/>
          </p:cNvSpPr>
          <p:nvPr/>
        </p:nvSpPr>
        <p:spPr bwMode="auto">
          <a:xfrm>
            <a:off x="304800" y="1143000"/>
            <a:ext cx="8562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chemeClr val="accent2"/>
                </a:solidFill>
              </a:rPr>
              <a:t>Absicherung von Einsatzstellen mit Gegenverkehr auf gerader Straße</a:t>
            </a:r>
          </a:p>
        </p:txBody>
      </p:sp>
      <p:grpSp>
        <p:nvGrpSpPr>
          <p:cNvPr id="191573" name="Group 85"/>
          <p:cNvGrpSpPr>
            <a:grpSpLocks/>
          </p:cNvGrpSpPr>
          <p:nvPr/>
        </p:nvGrpSpPr>
        <p:grpSpPr bwMode="auto">
          <a:xfrm>
            <a:off x="1127125" y="2209800"/>
            <a:ext cx="7102475" cy="3460750"/>
            <a:chOff x="710" y="1392"/>
            <a:chExt cx="4474" cy="2180"/>
          </a:xfrm>
        </p:grpSpPr>
        <p:sp>
          <p:nvSpPr>
            <p:cNvPr id="191490" name="Line 2"/>
            <p:cNvSpPr>
              <a:spLocks noChangeShapeType="1"/>
            </p:cNvSpPr>
            <p:nvPr/>
          </p:nvSpPr>
          <p:spPr bwMode="auto">
            <a:xfrm>
              <a:off x="1137" y="2016"/>
              <a:ext cx="3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491" name="Line 3"/>
            <p:cNvSpPr>
              <a:spLocks noChangeShapeType="1"/>
            </p:cNvSpPr>
            <p:nvPr/>
          </p:nvSpPr>
          <p:spPr bwMode="auto">
            <a:xfrm>
              <a:off x="1137" y="2469"/>
              <a:ext cx="3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492" name="Line 4"/>
            <p:cNvSpPr>
              <a:spLocks noChangeShapeType="1"/>
            </p:cNvSpPr>
            <p:nvPr/>
          </p:nvSpPr>
          <p:spPr bwMode="auto">
            <a:xfrm>
              <a:off x="1137" y="2923"/>
              <a:ext cx="36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1511" name="Group 23"/>
            <p:cNvGrpSpPr>
              <a:grpSpLocks/>
            </p:cNvGrpSpPr>
            <p:nvPr/>
          </p:nvGrpSpPr>
          <p:grpSpPr bwMode="auto">
            <a:xfrm rot="16200000">
              <a:off x="4429" y="1918"/>
              <a:ext cx="384" cy="195"/>
              <a:chOff x="1824" y="768"/>
              <a:chExt cx="384" cy="336"/>
            </a:xfrm>
          </p:grpSpPr>
          <p:sp>
            <p:nvSpPr>
              <p:cNvPr id="191512" name="AutoShape 24"/>
              <p:cNvSpPr>
                <a:spLocks noChangeArrowheads="1"/>
              </p:cNvSpPr>
              <p:nvPr/>
            </p:nvSpPr>
            <p:spPr bwMode="auto">
              <a:xfrm>
                <a:off x="1824" y="768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91513" name="Group 25"/>
              <p:cNvGrpSpPr>
                <a:grpSpLocks/>
              </p:cNvGrpSpPr>
              <p:nvPr/>
            </p:nvGrpSpPr>
            <p:grpSpPr bwMode="auto">
              <a:xfrm>
                <a:off x="2006" y="864"/>
                <a:ext cx="23" cy="215"/>
                <a:chOff x="2675" y="816"/>
                <a:chExt cx="23" cy="215"/>
              </a:xfrm>
            </p:grpSpPr>
            <p:sp>
              <p:nvSpPr>
                <p:cNvPr id="191514" name="Line 26"/>
                <p:cNvSpPr>
                  <a:spLocks noChangeShapeType="1"/>
                </p:cNvSpPr>
                <p:nvPr/>
              </p:nvSpPr>
              <p:spPr bwMode="auto">
                <a:xfrm>
                  <a:off x="2688" y="81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1515" name="Oval 27"/>
                <p:cNvSpPr>
                  <a:spLocks noChangeArrowheads="1"/>
                </p:cNvSpPr>
                <p:nvPr/>
              </p:nvSpPr>
              <p:spPr bwMode="auto">
                <a:xfrm>
                  <a:off x="2675" y="1008"/>
                  <a:ext cx="23" cy="23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91521" name="Group 33"/>
            <p:cNvGrpSpPr>
              <a:grpSpLocks/>
            </p:cNvGrpSpPr>
            <p:nvPr/>
          </p:nvGrpSpPr>
          <p:grpSpPr bwMode="auto">
            <a:xfrm rot="5400000">
              <a:off x="1010" y="2830"/>
              <a:ext cx="384" cy="195"/>
              <a:chOff x="1824" y="768"/>
              <a:chExt cx="384" cy="336"/>
            </a:xfrm>
          </p:grpSpPr>
          <p:sp>
            <p:nvSpPr>
              <p:cNvPr id="191522" name="AutoShape 34"/>
              <p:cNvSpPr>
                <a:spLocks noChangeArrowheads="1"/>
              </p:cNvSpPr>
              <p:nvPr/>
            </p:nvSpPr>
            <p:spPr bwMode="auto">
              <a:xfrm>
                <a:off x="1824" y="768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91523" name="Group 35"/>
              <p:cNvGrpSpPr>
                <a:grpSpLocks/>
              </p:cNvGrpSpPr>
              <p:nvPr/>
            </p:nvGrpSpPr>
            <p:grpSpPr bwMode="auto">
              <a:xfrm>
                <a:off x="2006" y="864"/>
                <a:ext cx="23" cy="215"/>
                <a:chOff x="2675" y="816"/>
                <a:chExt cx="23" cy="215"/>
              </a:xfrm>
            </p:grpSpPr>
            <p:sp>
              <p:nvSpPr>
                <p:cNvPr id="191524" name="Line 36"/>
                <p:cNvSpPr>
                  <a:spLocks noChangeShapeType="1"/>
                </p:cNvSpPr>
                <p:nvPr/>
              </p:nvSpPr>
              <p:spPr bwMode="auto">
                <a:xfrm>
                  <a:off x="2688" y="81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1525" name="Oval 37"/>
                <p:cNvSpPr>
                  <a:spLocks noChangeArrowheads="1"/>
                </p:cNvSpPr>
                <p:nvPr/>
              </p:nvSpPr>
              <p:spPr bwMode="auto">
                <a:xfrm>
                  <a:off x="2675" y="1008"/>
                  <a:ext cx="23" cy="23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91526" name="Line 38"/>
            <p:cNvSpPr>
              <a:spLocks noChangeShapeType="1"/>
            </p:cNvSpPr>
            <p:nvPr/>
          </p:nvSpPr>
          <p:spPr bwMode="auto">
            <a:xfrm>
              <a:off x="3188" y="14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27" name="Line 39"/>
            <p:cNvSpPr>
              <a:spLocks noChangeShapeType="1"/>
            </p:cNvSpPr>
            <p:nvPr/>
          </p:nvSpPr>
          <p:spPr bwMode="auto">
            <a:xfrm>
              <a:off x="3188" y="16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28" name="Line 40"/>
            <p:cNvSpPr>
              <a:spLocks noChangeShapeType="1"/>
            </p:cNvSpPr>
            <p:nvPr/>
          </p:nvSpPr>
          <p:spPr bwMode="auto">
            <a:xfrm>
              <a:off x="2504" y="14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29" name="Line 41"/>
            <p:cNvSpPr>
              <a:spLocks noChangeShapeType="1"/>
            </p:cNvSpPr>
            <p:nvPr/>
          </p:nvSpPr>
          <p:spPr bwMode="auto">
            <a:xfrm>
              <a:off x="2504" y="16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30" name="Line 42"/>
            <p:cNvSpPr>
              <a:spLocks noChangeShapeType="1"/>
            </p:cNvSpPr>
            <p:nvPr/>
          </p:nvSpPr>
          <p:spPr bwMode="auto">
            <a:xfrm>
              <a:off x="4685" y="14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31" name="Line 43"/>
            <p:cNvSpPr>
              <a:spLocks noChangeShapeType="1"/>
            </p:cNvSpPr>
            <p:nvPr/>
          </p:nvSpPr>
          <p:spPr bwMode="auto">
            <a:xfrm>
              <a:off x="3937" y="16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32" name="Line 44"/>
            <p:cNvSpPr>
              <a:spLocks noChangeShapeType="1"/>
            </p:cNvSpPr>
            <p:nvPr/>
          </p:nvSpPr>
          <p:spPr bwMode="auto">
            <a:xfrm>
              <a:off x="1137" y="148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33" name="Line 45"/>
            <p:cNvSpPr>
              <a:spLocks noChangeShapeType="1"/>
            </p:cNvSpPr>
            <p:nvPr/>
          </p:nvSpPr>
          <p:spPr bwMode="auto">
            <a:xfrm>
              <a:off x="1723" y="1632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34" name="Line 46"/>
            <p:cNvSpPr>
              <a:spLocks noChangeShapeType="1"/>
            </p:cNvSpPr>
            <p:nvPr/>
          </p:nvSpPr>
          <p:spPr bwMode="auto">
            <a:xfrm flipH="1">
              <a:off x="1723" y="1728"/>
              <a:ext cx="7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35" name="Line 47"/>
            <p:cNvSpPr>
              <a:spLocks noChangeShapeType="1"/>
            </p:cNvSpPr>
            <p:nvPr/>
          </p:nvSpPr>
          <p:spPr bwMode="auto">
            <a:xfrm rot="10800000" flipH="1">
              <a:off x="1723" y="1728"/>
              <a:ext cx="781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1536" name="Group 48"/>
            <p:cNvGrpSpPr>
              <a:grpSpLocks/>
            </p:cNvGrpSpPr>
            <p:nvPr/>
          </p:nvGrpSpPr>
          <p:grpSpPr bwMode="auto">
            <a:xfrm>
              <a:off x="3188" y="1728"/>
              <a:ext cx="749" cy="0"/>
              <a:chOff x="3504" y="720"/>
              <a:chExt cx="1104" cy="0"/>
            </a:xfrm>
          </p:grpSpPr>
          <p:sp>
            <p:nvSpPr>
              <p:cNvPr id="191537" name="Line 49"/>
              <p:cNvSpPr>
                <a:spLocks noChangeShapeType="1"/>
              </p:cNvSpPr>
              <p:nvPr/>
            </p:nvSpPr>
            <p:spPr bwMode="auto">
              <a:xfrm>
                <a:off x="3504" y="720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91538" name="Line 50"/>
              <p:cNvSpPr>
                <a:spLocks noChangeShapeType="1"/>
              </p:cNvSpPr>
              <p:nvPr/>
            </p:nvSpPr>
            <p:spPr bwMode="auto">
              <a:xfrm rot="10800000">
                <a:off x="3504" y="720"/>
                <a:ext cx="110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91539" name="Line 51"/>
            <p:cNvSpPr>
              <a:spLocks noChangeShapeType="1"/>
            </p:cNvSpPr>
            <p:nvPr/>
          </p:nvSpPr>
          <p:spPr bwMode="auto">
            <a:xfrm>
              <a:off x="3188" y="1536"/>
              <a:ext cx="14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40" name="Line 52"/>
            <p:cNvSpPr>
              <a:spLocks noChangeShapeType="1"/>
            </p:cNvSpPr>
            <p:nvPr/>
          </p:nvSpPr>
          <p:spPr bwMode="auto">
            <a:xfrm rot="10800000">
              <a:off x="3188" y="1536"/>
              <a:ext cx="149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41" name="Line 53"/>
            <p:cNvSpPr>
              <a:spLocks noChangeShapeType="1"/>
            </p:cNvSpPr>
            <p:nvPr/>
          </p:nvSpPr>
          <p:spPr bwMode="auto">
            <a:xfrm>
              <a:off x="1137" y="1536"/>
              <a:ext cx="13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42" name="Line 54"/>
            <p:cNvSpPr>
              <a:spLocks noChangeShapeType="1"/>
            </p:cNvSpPr>
            <p:nvPr/>
          </p:nvSpPr>
          <p:spPr bwMode="auto">
            <a:xfrm rot="10800000">
              <a:off x="1137" y="1536"/>
              <a:ext cx="136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1543" name="Text Box 55"/>
            <p:cNvSpPr txBox="1">
              <a:spLocks noChangeArrowheads="1"/>
            </p:cNvSpPr>
            <p:nvPr/>
          </p:nvSpPr>
          <p:spPr bwMode="auto">
            <a:xfrm>
              <a:off x="1918" y="1584"/>
              <a:ext cx="4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z="1000" b="1"/>
                <a:t>ca. 100 m</a:t>
              </a:r>
            </a:p>
          </p:txBody>
        </p:sp>
        <p:sp>
          <p:nvSpPr>
            <p:cNvPr id="191544" name="Text Box 56"/>
            <p:cNvSpPr txBox="1">
              <a:spLocks noChangeArrowheads="1"/>
            </p:cNvSpPr>
            <p:nvPr/>
          </p:nvSpPr>
          <p:spPr bwMode="auto">
            <a:xfrm>
              <a:off x="3350" y="1584"/>
              <a:ext cx="490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z="1000" b="1"/>
                <a:t>ca. 100 m</a:t>
              </a:r>
            </a:p>
          </p:txBody>
        </p:sp>
        <p:sp>
          <p:nvSpPr>
            <p:cNvPr id="191545" name="Text Box 57"/>
            <p:cNvSpPr txBox="1">
              <a:spLocks noChangeArrowheads="1"/>
            </p:cNvSpPr>
            <p:nvPr/>
          </p:nvSpPr>
          <p:spPr bwMode="auto">
            <a:xfrm>
              <a:off x="1440" y="1392"/>
              <a:ext cx="74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z="1000" b="1"/>
                <a:t>ca. 200 m</a:t>
              </a:r>
            </a:p>
          </p:txBody>
        </p:sp>
        <p:sp>
          <p:nvSpPr>
            <p:cNvPr id="191546" name="Text Box 58"/>
            <p:cNvSpPr txBox="1">
              <a:spLocks noChangeArrowheads="1"/>
            </p:cNvSpPr>
            <p:nvPr/>
          </p:nvSpPr>
          <p:spPr bwMode="auto">
            <a:xfrm>
              <a:off x="3513" y="1392"/>
              <a:ext cx="74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z="1000" b="1"/>
                <a:t>ca. 200 m</a:t>
              </a:r>
            </a:p>
          </p:txBody>
        </p:sp>
        <p:grpSp>
          <p:nvGrpSpPr>
            <p:cNvPr id="191551" name="Group 63"/>
            <p:cNvGrpSpPr>
              <a:grpSpLocks/>
            </p:cNvGrpSpPr>
            <p:nvPr/>
          </p:nvGrpSpPr>
          <p:grpSpPr bwMode="auto">
            <a:xfrm>
              <a:off x="2496" y="1824"/>
              <a:ext cx="711" cy="528"/>
              <a:chOff x="2496" y="1824"/>
              <a:chExt cx="711" cy="528"/>
            </a:xfrm>
          </p:grpSpPr>
          <p:sp>
            <p:nvSpPr>
              <p:cNvPr id="191493" name="Rectangle 5"/>
              <p:cNvSpPr>
                <a:spLocks noChangeArrowheads="1"/>
              </p:cNvSpPr>
              <p:nvPr/>
            </p:nvSpPr>
            <p:spPr bwMode="auto">
              <a:xfrm>
                <a:off x="2504" y="1824"/>
                <a:ext cx="684" cy="528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1550" name="Text Box 62"/>
              <p:cNvSpPr txBox="1">
                <a:spLocks noChangeArrowheads="1"/>
              </p:cNvSpPr>
              <p:nvPr/>
            </p:nvSpPr>
            <p:spPr bwMode="auto">
              <a:xfrm>
                <a:off x="2496" y="2016"/>
                <a:ext cx="71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 sz="1400" b="1"/>
                  <a:t>Unfallstelle</a:t>
                </a:r>
              </a:p>
            </p:txBody>
          </p:sp>
        </p:grpSp>
        <p:pic>
          <p:nvPicPr>
            <p:cNvPr id="191552" name="Picture 64" descr="A06-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968"/>
              <a:ext cx="88" cy="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553" name="Picture 65" descr="A06-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160"/>
              <a:ext cx="88" cy="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554" name="Picture 66" descr="A06-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304"/>
              <a:ext cx="88" cy="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555" name="Picture 67" descr="A06-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352"/>
              <a:ext cx="88" cy="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556" name="Picture 68" descr="A06-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2352"/>
              <a:ext cx="88" cy="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557" name="Picture 69" descr="A06-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2352"/>
              <a:ext cx="88" cy="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558" name="Picture 70" descr="A06-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2304"/>
              <a:ext cx="88" cy="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559" name="Picture 71" descr="A06-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160"/>
              <a:ext cx="88" cy="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560" name="Picture 72" descr="A06-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968"/>
              <a:ext cx="88" cy="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562" name="Picture 74" descr="A06-0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2016"/>
              <a:ext cx="121" cy="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1563" name="Picture 75" descr="A06-0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832"/>
              <a:ext cx="121" cy="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565" name="Text Box 77"/>
            <p:cNvSpPr txBox="1">
              <a:spLocks noChangeArrowheads="1"/>
            </p:cNvSpPr>
            <p:nvPr/>
          </p:nvSpPr>
          <p:spPr bwMode="auto">
            <a:xfrm>
              <a:off x="710" y="3206"/>
              <a:ext cx="335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de-DE"/>
                <a:t>außerorts:	200 m			200 m</a:t>
              </a:r>
            </a:p>
            <a:p>
              <a:pPr algn="l"/>
              <a:r>
                <a:rPr lang="de-DE" altLang="de-DE"/>
                <a:t>innerorts:		100 m			100 m</a:t>
              </a:r>
            </a:p>
          </p:txBody>
        </p:sp>
        <p:pic>
          <p:nvPicPr>
            <p:cNvPr id="191567" name="Picture 79" descr="A06-0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2064"/>
              <a:ext cx="121" cy="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1568" name="Line 80"/>
            <p:cNvSpPr>
              <a:spLocks noChangeShapeType="1"/>
            </p:cNvSpPr>
            <p:nvPr/>
          </p:nvSpPr>
          <p:spPr bwMode="auto">
            <a:xfrm flipH="1">
              <a:off x="4848" y="2256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1569" name="Line 81"/>
            <p:cNvSpPr>
              <a:spLocks noChangeShapeType="1"/>
            </p:cNvSpPr>
            <p:nvPr/>
          </p:nvSpPr>
          <p:spPr bwMode="auto">
            <a:xfrm>
              <a:off x="768" y="2592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91574" name="Rectangle 8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0" y="6248400"/>
            <a:ext cx="1371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Absichern auf gerader Straße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1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39" name="Text Box 27"/>
          <p:cNvSpPr txBox="1">
            <a:spLocks noChangeArrowheads="1"/>
          </p:cNvSpPr>
          <p:nvPr/>
        </p:nvSpPr>
        <p:spPr bwMode="auto">
          <a:xfrm>
            <a:off x="1371600" y="1143000"/>
            <a:ext cx="6026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>
                <a:solidFill>
                  <a:schemeClr val="accent2"/>
                </a:solidFill>
              </a:rPr>
              <a:t>Absicherung von Einsatzstellen vor einer Kuppe</a:t>
            </a:r>
          </a:p>
          <a:p>
            <a:r>
              <a:rPr lang="de-DE" altLang="de-DE" sz="2000" b="1">
                <a:solidFill>
                  <a:schemeClr val="accent2"/>
                </a:solidFill>
              </a:rPr>
              <a:t>(außerhalb geschlossener  Ortschaft)</a:t>
            </a:r>
          </a:p>
        </p:txBody>
      </p:sp>
      <p:grpSp>
        <p:nvGrpSpPr>
          <p:cNvPr id="192550" name="Group 38"/>
          <p:cNvGrpSpPr>
            <a:grpSpLocks/>
          </p:cNvGrpSpPr>
          <p:nvPr/>
        </p:nvGrpSpPr>
        <p:grpSpPr bwMode="auto">
          <a:xfrm>
            <a:off x="990600" y="2514600"/>
            <a:ext cx="7162800" cy="2997200"/>
            <a:chOff x="624" y="1584"/>
            <a:chExt cx="4512" cy="1888"/>
          </a:xfrm>
        </p:grpSpPr>
        <p:sp>
          <p:nvSpPr>
            <p:cNvPr id="192514" name="Freeform 2"/>
            <p:cNvSpPr>
              <a:spLocks/>
            </p:cNvSpPr>
            <p:nvPr/>
          </p:nvSpPr>
          <p:spPr bwMode="auto">
            <a:xfrm>
              <a:off x="1824" y="2352"/>
              <a:ext cx="2183" cy="383"/>
            </a:xfrm>
            <a:custGeom>
              <a:avLst/>
              <a:gdLst>
                <a:gd name="T0" fmla="*/ 0 w 960"/>
                <a:gd name="T1" fmla="*/ 384 h 384"/>
                <a:gd name="T2" fmla="*/ 480 w 960"/>
                <a:gd name="T3" fmla="*/ 0 h 384"/>
                <a:gd name="T4" fmla="*/ 960 w 960"/>
                <a:gd name="T5" fmla="*/ 38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60" h="384">
                  <a:moveTo>
                    <a:pt x="0" y="384"/>
                  </a:moveTo>
                  <a:cubicBezTo>
                    <a:pt x="160" y="192"/>
                    <a:pt x="320" y="0"/>
                    <a:pt x="480" y="0"/>
                  </a:cubicBezTo>
                  <a:cubicBezTo>
                    <a:pt x="640" y="0"/>
                    <a:pt x="880" y="320"/>
                    <a:pt x="960" y="38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92515" name="Picture 3" descr="Feuerwehrbilder 7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2352"/>
              <a:ext cx="460" cy="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2516" name="Group 4"/>
            <p:cNvGrpSpPr>
              <a:grpSpLocks/>
            </p:cNvGrpSpPr>
            <p:nvPr/>
          </p:nvGrpSpPr>
          <p:grpSpPr bwMode="auto">
            <a:xfrm>
              <a:off x="624" y="3024"/>
              <a:ext cx="384" cy="288"/>
              <a:chOff x="1824" y="768"/>
              <a:chExt cx="384" cy="336"/>
            </a:xfrm>
          </p:grpSpPr>
          <p:sp>
            <p:nvSpPr>
              <p:cNvPr id="192517" name="AutoShape 5"/>
              <p:cNvSpPr>
                <a:spLocks noChangeArrowheads="1"/>
              </p:cNvSpPr>
              <p:nvPr/>
            </p:nvSpPr>
            <p:spPr bwMode="auto">
              <a:xfrm>
                <a:off x="1824" y="768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92518" name="Group 6"/>
              <p:cNvGrpSpPr>
                <a:grpSpLocks/>
              </p:cNvGrpSpPr>
              <p:nvPr/>
            </p:nvGrpSpPr>
            <p:grpSpPr bwMode="auto">
              <a:xfrm>
                <a:off x="2006" y="864"/>
                <a:ext cx="23" cy="215"/>
                <a:chOff x="2675" y="816"/>
                <a:chExt cx="23" cy="215"/>
              </a:xfrm>
            </p:grpSpPr>
            <p:sp>
              <p:nvSpPr>
                <p:cNvPr id="192519" name="Line 7"/>
                <p:cNvSpPr>
                  <a:spLocks noChangeShapeType="1"/>
                </p:cNvSpPr>
                <p:nvPr/>
              </p:nvSpPr>
              <p:spPr bwMode="auto">
                <a:xfrm>
                  <a:off x="2688" y="81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2520" name="Oval 8"/>
                <p:cNvSpPr>
                  <a:spLocks noChangeArrowheads="1"/>
                </p:cNvSpPr>
                <p:nvPr/>
              </p:nvSpPr>
              <p:spPr bwMode="auto">
                <a:xfrm>
                  <a:off x="2675" y="1008"/>
                  <a:ext cx="23" cy="23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92521" name="Group 9"/>
            <p:cNvGrpSpPr>
              <a:grpSpLocks/>
            </p:cNvGrpSpPr>
            <p:nvPr/>
          </p:nvGrpSpPr>
          <p:grpSpPr bwMode="auto">
            <a:xfrm>
              <a:off x="4224" y="2640"/>
              <a:ext cx="384" cy="288"/>
              <a:chOff x="1824" y="768"/>
              <a:chExt cx="384" cy="336"/>
            </a:xfrm>
          </p:grpSpPr>
          <p:sp>
            <p:nvSpPr>
              <p:cNvPr id="192522" name="AutoShape 10"/>
              <p:cNvSpPr>
                <a:spLocks noChangeArrowheads="1"/>
              </p:cNvSpPr>
              <p:nvPr/>
            </p:nvSpPr>
            <p:spPr bwMode="auto">
              <a:xfrm>
                <a:off x="1824" y="768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92523" name="Group 11"/>
              <p:cNvGrpSpPr>
                <a:grpSpLocks/>
              </p:cNvGrpSpPr>
              <p:nvPr/>
            </p:nvGrpSpPr>
            <p:grpSpPr bwMode="auto">
              <a:xfrm>
                <a:off x="2006" y="864"/>
                <a:ext cx="23" cy="215"/>
                <a:chOff x="2675" y="816"/>
                <a:chExt cx="23" cy="215"/>
              </a:xfrm>
            </p:grpSpPr>
            <p:sp>
              <p:nvSpPr>
                <p:cNvPr id="192524" name="Line 12"/>
                <p:cNvSpPr>
                  <a:spLocks noChangeShapeType="1"/>
                </p:cNvSpPr>
                <p:nvPr/>
              </p:nvSpPr>
              <p:spPr bwMode="auto">
                <a:xfrm>
                  <a:off x="2688" y="81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2525" name="Oval 13"/>
                <p:cNvSpPr>
                  <a:spLocks noChangeArrowheads="1"/>
                </p:cNvSpPr>
                <p:nvPr/>
              </p:nvSpPr>
              <p:spPr bwMode="auto">
                <a:xfrm>
                  <a:off x="2675" y="1008"/>
                  <a:ext cx="23" cy="23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92526" name="Line 14"/>
            <p:cNvSpPr>
              <a:spLocks noChangeShapeType="1"/>
            </p:cNvSpPr>
            <p:nvPr/>
          </p:nvSpPr>
          <p:spPr bwMode="auto">
            <a:xfrm flipH="1">
              <a:off x="768" y="2736"/>
              <a:ext cx="1056" cy="67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2527" name="Line 15"/>
            <p:cNvSpPr>
              <a:spLocks noChangeShapeType="1"/>
            </p:cNvSpPr>
            <p:nvPr/>
          </p:nvSpPr>
          <p:spPr bwMode="auto">
            <a:xfrm>
              <a:off x="3984" y="2736"/>
              <a:ext cx="1152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2529" name="Line 17"/>
            <p:cNvSpPr>
              <a:spLocks noChangeShapeType="1"/>
            </p:cNvSpPr>
            <p:nvPr/>
          </p:nvSpPr>
          <p:spPr bwMode="auto">
            <a:xfrm flipV="1">
              <a:off x="1920" y="206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2530" name="Line 18"/>
            <p:cNvSpPr>
              <a:spLocks noChangeShapeType="1"/>
            </p:cNvSpPr>
            <p:nvPr/>
          </p:nvSpPr>
          <p:spPr bwMode="auto">
            <a:xfrm flipV="1">
              <a:off x="816" y="206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2535" name="Line 23"/>
            <p:cNvSpPr>
              <a:spLocks noChangeShapeType="1"/>
            </p:cNvSpPr>
            <p:nvPr/>
          </p:nvSpPr>
          <p:spPr bwMode="auto">
            <a:xfrm>
              <a:off x="816" y="2160"/>
              <a:ext cx="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2536" name="Line 24"/>
            <p:cNvSpPr>
              <a:spLocks noChangeShapeType="1"/>
            </p:cNvSpPr>
            <p:nvPr/>
          </p:nvSpPr>
          <p:spPr bwMode="auto">
            <a:xfrm rot="10800000">
              <a:off x="816" y="2160"/>
              <a:ext cx="11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92541" name="Picture 29" descr="A06-0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3360"/>
              <a:ext cx="121" cy="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2542" name="Picture 30" descr="A06-0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2928"/>
              <a:ext cx="121" cy="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2545" name="Text Box 33"/>
            <p:cNvSpPr txBox="1">
              <a:spLocks noChangeArrowheads="1"/>
            </p:cNvSpPr>
            <p:nvPr/>
          </p:nvSpPr>
          <p:spPr bwMode="auto">
            <a:xfrm>
              <a:off x="2016" y="2592"/>
              <a:ext cx="66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/>
                <a:t>Unfallstelle</a:t>
              </a:r>
            </a:p>
          </p:txBody>
        </p:sp>
        <p:sp>
          <p:nvSpPr>
            <p:cNvPr id="192546" name="Text Box 34"/>
            <p:cNvSpPr txBox="1">
              <a:spLocks noChangeArrowheads="1"/>
            </p:cNvSpPr>
            <p:nvPr/>
          </p:nvSpPr>
          <p:spPr bwMode="auto">
            <a:xfrm>
              <a:off x="816" y="1632"/>
              <a:ext cx="1053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de-DE" sz="1400"/>
                <a:t>Vor der Kuppe und</a:t>
              </a:r>
            </a:p>
            <a:p>
              <a:pPr algn="l"/>
              <a:r>
                <a:rPr lang="de-DE" altLang="de-DE" sz="1400"/>
                <a:t>mindestens 200 m</a:t>
              </a:r>
            </a:p>
            <a:p>
              <a:pPr algn="l"/>
              <a:r>
                <a:rPr lang="de-DE" altLang="de-DE" sz="1400"/>
                <a:t>vor der Unfallstelle</a:t>
              </a:r>
            </a:p>
          </p:txBody>
        </p:sp>
        <p:sp>
          <p:nvSpPr>
            <p:cNvPr id="192528" name="Line 16"/>
            <p:cNvSpPr>
              <a:spLocks noChangeShapeType="1"/>
            </p:cNvSpPr>
            <p:nvPr/>
          </p:nvSpPr>
          <p:spPr bwMode="auto">
            <a:xfrm flipV="1">
              <a:off x="2736" y="1728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2531" name="Line 19"/>
            <p:cNvSpPr>
              <a:spLocks noChangeShapeType="1"/>
            </p:cNvSpPr>
            <p:nvPr/>
          </p:nvSpPr>
          <p:spPr bwMode="auto">
            <a:xfrm flipV="1">
              <a:off x="4416" y="1728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2532" name="Line 20"/>
            <p:cNvSpPr>
              <a:spLocks noChangeShapeType="1"/>
            </p:cNvSpPr>
            <p:nvPr/>
          </p:nvSpPr>
          <p:spPr bwMode="auto">
            <a:xfrm>
              <a:off x="2784" y="1824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2533" name="Line 21"/>
            <p:cNvSpPr>
              <a:spLocks noChangeShapeType="1"/>
            </p:cNvSpPr>
            <p:nvPr/>
          </p:nvSpPr>
          <p:spPr bwMode="auto">
            <a:xfrm rot="10800000">
              <a:off x="2736" y="1824"/>
              <a:ext cx="1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2547" name="Text Box 35"/>
            <p:cNvSpPr txBox="1">
              <a:spLocks noChangeArrowheads="1"/>
            </p:cNvSpPr>
            <p:nvPr/>
          </p:nvSpPr>
          <p:spPr bwMode="auto">
            <a:xfrm>
              <a:off x="3264" y="1584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/>
                <a:t>ca. 200 m</a:t>
              </a:r>
            </a:p>
          </p:txBody>
        </p:sp>
      </p:grpSp>
      <p:sp>
        <p:nvSpPr>
          <p:cNvPr id="192551" name="Rectangle 39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76800" y="6248400"/>
            <a:ext cx="14478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Absichern vor einer Kuppe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71" name="Text Box 35"/>
          <p:cNvSpPr txBox="1">
            <a:spLocks noChangeArrowheads="1"/>
          </p:cNvSpPr>
          <p:nvPr/>
        </p:nvSpPr>
        <p:spPr bwMode="auto">
          <a:xfrm>
            <a:off x="1143000" y="1143000"/>
            <a:ext cx="6405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>
                <a:solidFill>
                  <a:schemeClr val="accent2"/>
                </a:solidFill>
              </a:rPr>
              <a:t>Absicherung von Einsatzstellen auf kurviger Straße</a:t>
            </a:r>
          </a:p>
          <a:p>
            <a:r>
              <a:rPr lang="de-DE" altLang="de-DE" sz="2000" b="1">
                <a:solidFill>
                  <a:schemeClr val="accent2"/>
                </a:solidFill>
              </a:rPr>
              <a:t>(außerhalb geschlossener Ortschaft)</a:t>
            </a:r>
          </a:p>
        </p:txBody>
      </p:sp>
      <p:grpSp>
        <p:nvGrpSpPr>
          <p:cNvPr id="193591" name="Group 55"/>
          <p:cNvGrpSpPr>
            <a:grpSpLocks/>
          </p:cNvGrpSpPr>
          <p:nvPr/>
        </p:nvGrpSpPr>
        <p:grpSpPr bwMode="auto">
          <a:xfrm>
            <a:off x="990600" y="1905000"/>
            <a:ext cx="6629400" cy="3962400"/>
            <a:chOff x="624" y="1200"/>
            <a:chExt cx="4176" cy="2496"/>
          </a:xfrm>
        </p:grpSpPr>
        <p:sp>
          <p:nvSpPr>
            <p:cNvPr id="193539" name="Freeform 3"/>
            <p:cNvSpPr>
              <a:spLocks/>
            </p:cNvSpPr>
            <p:nvPr/>
          </p:nvSpPr>
          <p:spPr bwMode="auto">
            <a:xfrm>
              <a:off x="1328" y="1736"/>
              <a:ext cx="3472" cy="1960"/>
            </a:xfrm>
            <a:custGeom>
              <a:avLst/>
              <a:gdLst>
                <a:gd name="T0" fmla="*/ 0 w 3648"/>
                <a:gd name="T1" fmla="*/ 2160 h 2160"/>
                <a:gd name="T2" fmla="*/ 672 w 3648"/>
                <a:gd name="T3" fmla="*/ 1344 h 2160"/>
                <a:gd name="T4" fmla="*/ 2400 w 3648"/>
                <a:gd name="T5" fmla="*/ 1248 h 2160"/>
                <a:gd name="T6" fmla="*/ 3456 w 3648"/>
                <a:gd name="T7" fmla="*/ 192 h 2160"/>
                <a:gd name="T8" fmla="*/ 3552 w 3648"/>
                <a:gd name="T9" fmla="*/ 96 h 2160"/>
                <a:gd name="T10" fmla="*/ 3600 w 3648"/>
                <a:gd name="T11" fmla="*/ 48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8" h="2160">
                  <a:moveTo>
                    <a:pt x="0" y="2160"/>
                  </a:moveTo>
                  <a:cubicBezTo>
                    <a:pt x="136" y="1828"/>
                    <a:pt x="272" y="1496"/>
                    <a:pt x="672" y="1344"/>
                  </a:cubicBezTo>
                  <a:cubicBezTo>
                    <a:pt x="1072" y="1192"/>
                    <a:pt x="1936" y="1440"/>
                    <a:pt x="2400" y="1248"/>
                  </a:cubicBezTo>
                  <a:cubicBezTo>
                    <a:pt x="2864" y="1056"/>
                    <a:pt x="3264" y="384"/>
                    <a:pt x="3456" y="192"/>
                  </a:cubicBezTo>
                  <a:cubicBezTo>
                    <a:pt x="3648" y="0"/>
                    <a:pt x="3528" y="120"/>
                    <a:pt x="3552" y="96"/>
                  </a:cubicBezTo>
                  <a:cubicBezTo>
                    <a:pt x="3576" y="72"/>
                    <a:pt x="3588" y="60"/>
                    <a:pt x="3600" y="4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3540" name="Freeform 4"/>
            <p:cNvSpPr>
              <a:spLocks/>
            </p:cNvSpPr>
            <p:nvPr/>
          </p:nvSpPr>
          <p:spPr bwMode="auto">
            <a:xfrm>
              <a:off x="1145" y="1562"/>
              <a:ext cx="3472" cy="1960"/>
            </a:xfrm>
            <a:custGeom>
              <a:avLst/>
              <a:gdLst>
                <a:gd name="T0" fmla="*/ 0 w 3648"/>
                <a:gd name="T1" fmla="*/ 2160 h 2160"/>
                <a:gd name="T2" fmla="*/ 672 w 3648"/>
                <a:gd name="T3" fmla="*/ 1344 h 2160"/>
                <a:gd name="T4" fmla="*/ 2400 w 3648"/>
                <a:gd name="T5" fmla="*/ 1248 h 2160"/>
                <a:gd name="T6" fmla="*/ 3456 w 3648"/>
                <a:gd name="T7" fmla="*/ 192 h 2160"/>
                <a:gd name="T8" fmla="*/ 3552 w 3648"/>
                <a:gd name="T9" fmla="*/ 96 h 2160"/>
                <a:gd name="T10" fmla="*/ 3600 w 3648"/>
                <a:gd name="T11" fmla="*/ 48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8" h="2160">
                  <a:moveTo>
                    <a:pt x="0" y="2160"/>
                  </a:moveTo>
                  <a:cubicBezTo>
                    <a:pt x="136" y="1828"/>
                    <a:pt x="272" y="1496"/>
                    <a:pt x="672" y="1344"/>
                  </a:cubicBezTo>
                  <a:cubicBezTo>
                    <a:pt x="1072" y="1192"/>
                    <a:pt x="1936" y="1440"/>
                    <a:pt x="2400" y="1248"/>
                  </a:cubicBezTo>
                  <a:cubicBezTo>
                    <a:pt x="2864" y="1056"/>
                    <a:pt x="3264" y="384"/>
                    <a:pt x="3456" y="192"/>
                  </a:cubicBezTo>
                  <a:cubicBezTo>
                    <a:pt x="3648" y="0"/>
                    <a:pt x="3528" y="120"/>
                    <a:pt x="3552" y="96"/>
                  </a:cubicBezTo>
                  <a:cubicBezTo>
                    <a:pt x="3576" y="72"/>
                    <a:pt x="3588" y="60"/>
                    <a:pt x="3600" y="48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3541" name="Freeform 5"/>
            <p:cNvSpPr>
              <a:spLocks/>
            </p:cNvSpPr>
            <p:nvPr/>
          </p:nvSpPr>
          <p:spPr bwMode="auto">
            <a:xfrm>
              <a:off x="1008" y="1344"/>
              <a:ext cx="3472" cy="1960"/>
            </a:xfrm>
            <a:custGeom>
              <a:avLst/>
              <a:gdLst>
                <a:gd name="T0" fmla="*/ 0 w 3648"/>
                <a:gd name="T1" fmla="*/ 2160 h 2160"/>
                <a:gd name="T2" fmla="*/ 672 w 3648"/>
                <a:gd name="T3" fmla="*/ 1344 h 2160"/>
                <a:gd name="T4" fmla="*/ 2400 w 3648"/>
                <a:gd name="T5" fmla="*/ 1248 h 2160"/>
                <a:gd name="T6" fmla="*/ 3456 w 3648"/>
                <a:gd name="T7" fmla="*/ 192 h 2160"/>
                <a:gd name="T8" fmla="*/ 3552 w 3648"/>
                <a:gd name="T9" fmla="*/ 96 h 2160"/>
                <a:gd name="T10" fmla="*/ 3600 w 3648"/>
                <a:gd name="T11" fmla="*/ 48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8" h="2160">
                  <a:moveTo>
                    <a:pt x="0" y="2160"/>
                  </a:moveTo>
                  <a:cubicBezTo>
                    <a:pt x="136" y="1828"/>
                    <a:pt x="272" y="1496"/>
                    <a:pt x="672" y="1344"/>
                  </a:cubicBezTo>
                  <a:cubicBezTo>
                    <a:pt x="1072" y="1192"/>
                    <a:pt x="1936" y="1440"/>
                    <a:pt x="2400" y="1248"/>
                  </a:cubicBezTo>
                  <a:cubicBezTo>
                    <a:pt x="2864" y="1056"/>
                    <a:pt x="3264" y="384"/>
                    <a:pt x="3456" y="192"/>
                  </a:cubicBezTo>
                  <a:cubicBezTo>
                    <a:pt x="3648" y="0"/>
                    <a:pt x="3528" y="120"/>
                    <a:pt x="3552" y="96"/>
                  </a:cubicBezTo>
                  <a:cubicBezTo>
                    <a:pt x="3576" y="72"/>
                    <a:pt x="3588" y="60"/>
                    <a:pt x="3600" y="4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193542" name="Picture 6" descr="Feuerwehrbilder 7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2736"/>
              <a:ext cx="562" cy="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3548" name="Group 12"/>
            <p:cNvGrpSpPr>
              <a:grpSpLocks/>
            </p:cNvGrpSpPr>
            <p:nvPr/>
          </p:nvGrpSpPr>
          <p:grpSpPr bwMode="auto">
            <a:xfrm rot="780000">
              <a:off x="1344" y="3312"/>
              <a:ext cx="292" cy="234"/>
              <a:chOff x="1824" y="768"/>
              <a:chExt cx="384" cy="336"/>
            </a:xfrm>
          </p:grpSpPr>
          <p:sp>
            <p:nvSpPr>
              <p:cNvPr id="193549" name="AutoShape 13"/>
              <p:cNvSpPr>
                <a:spLocks noChangeArrowheads="1"/>
              </p:cNvSpPr>
              <p:nvPr/>
            </p:nvSpPr>
            <p:spPr bwMode="auto">
              <a:xfrm>
                <a:off x="1824" y="768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93550" name="Group 14"/>
              <p:cNvGrpSpPr>
                <a:grpSpLocks/>
              </p:cNvGrpSpPr>
              <p:nvPr/>
            </p:nvGrpSpPr>
            <p:grpSpPr bwMode="auto">
              <a:xfrm>
                <a:off x="2006" y="864"/>
                <a:ext cx="23" cy="215"/>
                <a:chOff x="2675" y="816"/>
                <a:chExt cx="23" cy="215"/>
              </a:xfrm>
            </p:grpSpPr>
            <p:sp>
              <p:nvSpPr>
                <p:cNvPr id="193551" name="Line 15"/>
                <p:cNvSpPr>
                  <a:spLocks noChangeShapeType="1"/>
                </p:cNvSpPr>
                <p:nvPr/>
              </p:nvSpPr>
              <p:spPr bwMode="auto">
                <a:xfrm>
                  <a:off x="2688" y="81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3552" name="Oval 16"/>
                <p:cNvSpPr>
                  <a:spLocks noChangeArrowheads="1"/>
                </p:cNvSpPr>
                <p:nvPr/>
              </p:nvSpPr>
              <p:spPr bwMode="auto">
                <a:xfrm>
                  <a:off x="2675" y="1008"/>
                  <a:ext cx="23" cy="23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93558" name="Group 22"/>
            <p:cNvGrpSpPr>
              <a:grpSpLocks/>
            </p:cNvGrpSpPr>
            <p:nvPr/>
          </p:nvGrpSpPr>
          <p:grpSpPr bwMode="auto">
            <a:xfrm rot="13560000">
              <a:off x="4127" y="1297"/>
              <a:ext cx="298" cy="199"/>
              <a:chOff x="1824" y="768"/>
              <a:chExt cx="384" cy="336"/>
            </a:xfrm>
          </p:grpSpPr>
          <p:sp>
            <p:nvSpPr>
              <p:cNvPr id="193559" name="AutoShape 23"/>
              <p:cNvSpPr>
                <a:spLocks noChangeArrowheads="1"/>
              </p:cNvSpPr>
              <p:nvPr/>
            </p:nvSpPr>
            <p:spPr bwMode="auto">
              <a:xfrm>
                <a:off x="1824" y="768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93560" name="Group 24"/>
              <p:cNvGrpSpPr>
                <a:grpSpLocks/>
              </p:cNvGrpSpPr>
              <p:nvPr/>
            </p:nvGrpSpPr>
            <p:grpSpPr bwMode="auto">
              <a:xfrm>
                <a:off x="2006" y="864"/>
                <a:ext cx="23" cy="215"/>
                <a:chOff x="2675" y="816"/>
                <a:chExt cx="23" cy="215"/>
              </a:xfrm>
            </p:grpSpPr>
            <p:sp>
              <p:nvSpPr>
                <p:cNvPr id="193561" name="Line 25"/>
                <p:cNvSpPr>
                  <a:spLocks noChangeShapeType="1"/>
                </p:cNvSpPr>
                <p:nvPr/>
              </p:nvSpPr>
              <p:spPr bwMode="auto">
                <a:xfrm>
                  <a:off x="2688" y="81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3562" name="Oval 26"/>
                <p:cNvSpPr>
                  <a:spLocks noChangeArrowheads="1"/>
                </p:cNvSpPr>
                <p:nvPr/>
              </p:nvSpPr>
              <p:spPr bwMode="auto">
                <a:xfrm>
                  <a:off x="2675" y="1008"/>
                  <a:ext cx="23" cy="23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93565" name="Text Box 29"/>
            <p:cNvSpPr txBox="1">
              <a:spLocks noChangeArrowheads="1"/>
            </p:cNvSpPr>
            <p:nvPr/>
          </p:nvSpPr>
          <p:spPr bwMode="auto">
            <a:xfrm>
              <a:off x="624" y="1440"/>
              <a:ext cx="2208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de-DE" altLang="de-DE" sz="1400"/>
                <a:t>Die Sicherung erfolgt nach beiden Seiten vor der Kurve (im Zweifel beginnt die Unfallstelle am Kurvenbeginn).</a:t>
              </a:r>
            </a:p>
          </p:txBody>
        </p:sp>
        <p:pic>
          <p:nvPicPr>
            <p:cNvPr id="193569" name="Picture 33" descr="A06-0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3552"/>
              <a:ext cx="121" cy="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570" name="Picture 34" descr="A06-0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200"/>
              <a:ext cx="121" cy="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3580" name="Freeform 44"/>
            <p:cNvSpPr>
              <a:spLocks/>
            </p:cNvSpPr>
            <p:nvPr/>
          </p:nvSpPr>
          <p:spPr bwMode="auto">
            <a:xfrm>
              <a:off x="1008" y="2416"/>
              <a:ext cx="1704" cy="656"/>
            </a:xfrm>
            <a:custGeom>
              <a:avLst/>
              <a:gdLst>
                <a:gd name="T0" fmla="*/ 0 w 1704"/>
                <a:gd name="T1" fmla="*/ 656 h 656"/>
                <a:gd name="T2" fmla="*/ 288 w 1704"/>
                <a:gd name="T3" fmla="*/ 224 h 656"/>
                <a:gd name="T4" fmla="*/ 672 w 1704"/>
                <a:gd name="T5" fmla="*/ 32 h 656"/>
                <a:gd name="T6" fmla="*/ 1248 w 1704"/>
                <a:gd name="T7" fmla="*/ 32 h 656"/>
                <a:gd name="T8" fmla="*/ 1632 w 1704"/>
                <a:gd name="T9" fmla="*/ 32 h 656"/>
                <a:gd name="T10" fmla="*/ 1680 w 1704"/>
                <a:gd name="T11" fmla="*/ 32 h 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04" h="656">
                  <a:moveTo>
                    <a:pt x="0" y="656"/>
                  </a:moveTo>
                  <a:cubicBezTo>
                    <a:pt x="88" y="492"/>
                    <a:pt x="176" y="328"/>
                    <a:pt x="288" y="224"/>
                  </a:cubicBezTo>
                  <a:cubicBezTo>
                    <a:pt x="400" y="120"/>
                    <a:pt x="512" y="64"/>
                    <a:pt x="672" y="32"/>
                  </a:cubicBezTo>
                  <a:cubicBezTo>
                    <a:pt x="832" y="0"/>
                    <a:pt x="1088" y="32"/>
                    <a:pt x="1248" y="32"/>
                  </a:cubicBezTo>
                  <a:cubicBezTo>
                    <a:pt x="1408" y="32"/>
                    <a:pt x="1560" y="32"/>
                    <a:pt x="1632" y="32"/>
                  </a:cubicBezTo>
                  <a:cubicBezTo>
                    <a:pt x="1704" y="32"/>
                    <a:pt x="1672" y="32"/>
                    <a:pt x="1680" y="32"/>
                  </a:cubicBezTo>
                </a:path>
              </a:pathLst>
            </a:custGeom>
            <a:noFill/>
            <a:ln w="28575" cap="flat" cmpd="sng">
              <a:solidFill>
                <a:srgbClr val="A5002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3582" name="Freeform 46"/>
            <p:cNvSpPr>
              <a:spLocks/>
            </p:cNvSpPr>
            <p:nvPr/>
          </p:nvSpPr>
          <p:spPr bwMode="auto">
            <a:xfrm>
              <a:off x="3264" y="1488"/>
              <a:ext cx="912" cy="864"/>
            </a:xfrm>
            <a:custGeom>
              <a:avLst/>
              <a:gdLst>
                <a:gd name="T0" fmla="*/ 912 w 912"/>
                <a:gd name="T1" fmla="*/ 0 h 864"/>
                <a:gd name="T2" fmla="*/ 576 w 912"/>
                <a:gd name="T3" fmla="*/ 432 h 864"/>
                <a:gd name="T4" fmla="*/ 336 w 912"/>
                <a:gd name="T5" fmla="*/ 672 h 864"/>
                <a:gd name="T6" fmla="*/ 144 w 912"/>
                <a:gd name="T7" fmla="*/ 816 h 864"/>
                <a:gd name="T8" fmla="*/ 0 w 912"/>
                <a:gd name="T9" fmla="*/ 864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864">
                  <a:moveTo>
                    <a:pt x="912" y="0"/>
                  </a:moveTo>
                  <a:cubicBezTo>
                    <a:pt x="792" y="160"/>
                    <a:pt x="672" y="320"/>
                    <a:pt x="576" y="432"/>
                  </a:cubicBezTo>
                  <a:cubicBezTo>
                    <a:pt x="480" y="544"/>
                    <a:pt x="408" y="608"/>
                    <a:pt x="336" y="672"/>
                  </a:cubicBezTo>
                  <a:cubicBezTo>
                    <a:pt x="264" y="736"/>
                    <a:pt x="200" y="784"/>
                    <a:pt x="144" y="816"/>
                  </a:cubicBezTo>
                  <a:cubicBezTo>
                    <a:pt x="88" y="848"/>
                    <a:pt x="24" y="856"/>
                    <a:pt x="0" y="864"/>
                  </a:cubicBezTo>
                </a:path>
              </a:pathLst>
            </a:custGeom>
            <a:noFill/>
            <a:ln w="28575" cap="flat" cmpd="sng">
              <a:solidFill>
                <a:srgbClr val="A5002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3584" name="Line 48"/>
            <p:cNvSpPr>
              <a:spLocks noChangeShapeType="1"/>
            </p:cNvSpPr>
            <p:nvPr/>
          </p:nvSpPr>
          <p:spPr bwMode="auto">
            <a:xfrm flipV="1">
              <a:off x="2688" y="2352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3585" name="Line 49"/>
            <p:cNvSpPr>
              <a:spLocks noChangeShapeType="1"/>
            </p:cNvSpPr>
            <p:nvPr/>
          </p:nvSpPr>
          <p:spPr bwMode="auto">
            <a:xfrm flipV="1">
              <a:off x="3264" y="225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3586" name="Text Box 50"/>
            <p:cNvSpPr txBox="1">
              <a:spLocks noChangeArrowheads="1"/>
            </p:cNvSpPr>
            <p:nvPr/>
          </p:nvSpPr>
          <p:spPr bwMode="auto">
            <a:xfrm rot="-2641924">
              <a:off x="3345" y="1776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/>
                <a:t>ca. 200 m</a:t>
              </a:r>
            </a:p>
          </p:txBody>
        </p:sp>
        <p:sp>
          <p:nvSpPr>
            <p:cNvPr id="193587" name="Text Box 51"/>
            <p:cNvSpPr txBox="1">
              <a:spLocks noChangeArrowheads="1"/>
            </p:cNvSpPr>
            <p:nvPr/>
          </p:nvSpPr>
          <p:spPr bwMode="auto">
            <a:xfrm>
              <a:off x="1728" y="2208"/>
              <a:ext cx="6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/>
                <a:t>ca. 200 m</a:t>
              </a:r>
            </a:p>
          </p:txBody>
        </p:sp>
        <p:sp>
          <p:nvSpPr>
            <p:cNvPr id="193589" name="Text Box 53"/>
            <p:cNvSpPr txBox="1">
              <a:spLocks noChangeArrowheads="1"/>
            </p:cNvSpPr>
            <p:nvPr/>
          </p:nvSpPr>
          <p:spPr bwMode="auto">
            <a:xfrm>
              <a:off x="2640" y="3024"/>
              <a:ext cx="66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altLang="de-DE" sz="1400"/>
                <a:t>Unfallstelle</a:t>
              </a:r>
            </a:p>
          </p:txBody>
        </p:sp>
      </p:grpSp>
      <p:sp>
        <p:nvSpPr>
          <p:cNvPr id="193592" name="Rectangle 5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6248400"/>
            <a:ext cx="16764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Absichern auf kurviger Straße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3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3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17" name="Text Box 53"/>
          <p:cNvSpPr txBox="1">
            <a:spLocks noChangeArrowheads="1"/>
          </p:cNvSpPr>
          <p:nvPr/>
        </p:nvSpPr>
        <p:spPr bwMode="auto">
          <a:xfrm>
            <a:off x="949325" y="1154113"/>
            <a:ext cx="72691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="1">
                <a:solidFill>
                  <a:schemeClr val="accent2"/>
                </a:solidFill>
              </a:rPr>
              <a:t>Absicherung von Einsatzstellen auf BAB und Bundeskraft-</a:t>
            </a:r>
          </a:p>
          <a:p>
            <a:r>
              <a:rPr lang="de-DE" altLang="de-DE" sz="2000" b="1">
                <a:solidFill>
                  <a:schemeClr val="accent2"/>
                </a:solidFill>
              </a:rPr>
              <a:t>fahrstraßen mit Richtungsfahrbahnen</a:t>
            </a:r>
          </a:p>
        </p:txBody>
      </p:sp>
      <p:grpSp>
        <p:nvGrpSpPr>
          <p:cNvPr id="190551" name="Group 87"/>
          <p:cNvGrpSpPr>
            <a:grpSpLocks/>
          </p:cNvGrpSpPr>
          <p:nvPr/>
        </p:nvGrpSpPr>
        <p:grpSpPr bwMode="auto">
          <a:xfrm>
            <a:off x="838200" y="2057400"/>
            <a:ext cx="7620000" cy="3657600"/>
            <a:chOff x="528" y="1296"/>
            <a:chExt cx="4800" cy="2304"/>
          </a:xfrm>
        </p:grpSpPr>
        <p:sp>
          <p:nvSpPr>
            <p:cNvPr id="190466" name="Line 2"/>
            <p:cNvSpPr>
              <a:spLocks noChangeShapeType="1"/>
            </p:cNvSpPr>
            <p:nvPr/>
          </p:nvSpPr>
          <p:spPr bwMode="auto">
            <a:xfrm flipV="1">
              <a:off x="816" y="2400"/>
              <a:ext cx="4093" cy="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0467" name="Line 3"/>
            <p:cNvSpPr>
              <a:spLocks noChangeShapeType="1"/>
            </p:cNvSpPr>
            <p:nvPr/>
          </p:nvSpPr>
          <p:spPr bwMode="auto">
            <a:xfrm>
              <a:off x="803" y="2718"/>
              <a:ext cx="4093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0468" name="Line 4"/>
            <p:cNvSpPr>
              <a:spLocks noChangeShapeType="1"/>
            </p:cNvSpPr>
            <p:nvPr/>
          </p:nvSpPr>
          <p:spPr bwMode="auto">
            <a:xfrm>
              <a:off x="803" y="3600"/>
              <a:ext cx="40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0469" name="Line 5"/>
            <p:cNvSpPr>
              <a:spLocks noChangeShapeType="1"/>
            </p:cNvSpPr>
            <p:nvPr/>
          </p:nvSpPr>
          <p:spPr bwMode="auto">
            <a:xfrm>
              <a:off x="768" y="2976"/>
              <a:ext cx="41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0470" name="Line 6"/>
            <p:cNvSpPr>
              <a:spLocks noChangeShapeType="1"/>
            </p:cNvSpPr>
            <p:nvPr/>
          </p:nvSpPr>
          <p:spPr bwMode="auto">
            <a:xfrm flipV="1">
              <a:off x="803" y="3264"/>
              <a:ext cx="4093" cy="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190480" name="Group 16"/>
            <p:cNvGrpSpPr>
              <a:grpSpLocks/>
            </p:cNvGrpSpPr>
            <p:nvPr/>
          </p:nvGrpSpPr>
          <p:grpSpPr bwMode="auto">
            <a:xfrm rot="16200000">
              <a:off x="4690" y="2318"/>
              <a:ext cx="288" cy="163"/>
              <a:chOff x="1824" y="768"/>
              <a:chExt cx="384" cy="336"/>
            </a:xfrm>
          </p:grpSpPr>
          <p:sp>
            <p:nvSpPr>
              <p:cNvPr id="190481" name="AutoShape 17"/>
              <p:cNvSpPr>
                <a:spLocks noChangeArrowheads="1"/>
              </p:cNvSpPr>
              <p:nvPr/>
            </p:nvSpPr>
            <p:spPr bwMode="auto">
              <a:xfrm>
                <a:off x="1824" y="768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90482" name="Group 18"/>
              <p:cNvGrpSpPr>
                <a:grpSpLocks/>
              </p:cNvGrpSpPr>
              <p:nvPr/>
            </p:nvGrpSpPr>
            <p:grpSpPr bwMode="auto">
              <a:xfrm>
                <a:off x="2006" y="864"/>
                <a:ext cx="23" cy="215"/>
                <a:chOff x="2675" y="816"/>
                <a:chExt cx="23" cy="215"/>
              </a:xfrm>
            </p:grpSpPr>
            <p:sp>
              <p:nvSpPr>
                <p:cNvPr id="190483" name="Line 19"/>
                <p:cNvSpPr>
                  <a:spLocks noChangeShapeType="1"/>
                </p:cNvSpPr>
                <p:nvPr/>
              </p:nvSpPr>
              <p:spPr bwMode="auto">
                <a:xfrm>
                  <a:off x="2688" y="81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0484" name="Oval 20"/>
                <p:cNvSpPr>
                  <a:spLocks noChangeArrowheads="1"/>
                </p:cNvSpPr>
                <p:nvPr/>
              </p:nvSpPr>
              <p:spPr bwMode="auto">
                <a:xfrm>
                  <a:off x="2675" y="1008"/>
                  <a:ext cx="23" cy="23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90485" name="Group 21"/>
            <p:cNvGrpSpPr>
              <a:grpSpLocks/>
            </p:cNvGrpSpPr>
            <p:nvPr/>
          </p:nvGrpSpPr>
          <p:grpSpPr bwMode="auto">
            <a:xfrm rot="16200000">
              <a:off x="4690" y="2894"/>
              <a:ext cx="288" cy="163"/>
              <a:chOff x="1824" y="768"/>
              <a:chExt cx="384" cy="336"/>
            </a:xfrm>
          </p:grpSpPr>
          <p:sp>
            <p:nvSpPr>
              <p:cNvPr id="190486" name="AutoShape 22"/>
              <p:cNvSpPr>
                <a:spLocks noChangeArrowheads="1"/>
              </p:cNvSpPr>
              <p:nvPr/>
            </p:nvSpPr>
            <p:spPr bwMode="auto">
              <a:xfrm>
                <a:off x="1824" y="768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90487" name="Group 23"/>
              <p:cNvGrpSpPr>
                <a:grpSpLocks/>
              </p:cNvGrpSpPr>
              <p:nvPr/>
            </p:nvGrpSpPr>
            <p:grpSpPr bwMode="auto">
              <a:xfrm>
                <a:off x="2006" y="864"/>
                <a:ext cx="23" cy="215"/>
                <a:chOff x="2675" y="816"/>
                <a:chExt cx="23" cy="215"/>
              </a:xfrm>
            </p:grpSpPr>
            <p:sp>
              <p:nvSpPr>
                <p:cNvPr id="190488" name="Line 24"/>
                <p:cNvSpPr>
                  <a:spLocks noChangeShapeType="1"/>
                </p:cNvSpPr>
                <p:nvPr/>
              </p:nvSpPr>
              <p:spPr bwMode="auto">
                <a:xfrm>
                  <a:off x="2688" y="81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0489" name="Oval 25"/>
                <p:cNvSpPr>
                  <a:spLocks noChangeArrowheads="1"/>
                </p:cNvSpPr>
                <p:nvPr/>
              </p:nvSpPr>
              <p:spPr bwMode="auto">
                <a:xfrm>
                  <a:off x="2675" y="1008"/>
                  <a:ext cx="23" cy="23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90492" name="Line 28"/>
            <p:cNvSpPr>
              <a:spLocks noChangeShapeType="1"/>
            </p:cNvSpPr>
            <p:nvPr/>
          </p:nvSpPr>
          <p:spPr bwMode="auto">
            <a:xfrm>
              <a:off x="1506" y="2125"/>
              <a:ext cx="0" cy="2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0493" name="Line 29"/>
            <p:cNvSpPr>
              <a:spLocks noChangeShapeType="1"/>
            </p:cNvSpPr>
            <p:nvPr/>
          </p:nvSpPr>
          <p:spPr bwMode="auto">
            <a:xfrm>
              <a:off x="2699" y="2125"/>
              <a:ext cx="0" cy="2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0496" name="Line 32"/>
            <p:cNvSpPr>
              <a:spLocks noChangeShapeType="1"/>
            </p:cNvSpPr>
            <p:nvPr/>
          </p:nvSpPr>
          <p:spPr bwMode="auto">
            <a:xfrm>
              <a:off x="1506" y="2213"/>
              <a:ext cx="11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0497" name="Line 33"/>
            <p:cNvSpPr>
              <a:spLocks noChangeShapeType="1"/>
            </p:cNvSpPr>
            <p:nvPr/>
          </p:nvSpPr>
          <p:spPr bwMode="auto">
            <a:xfrm rot="10800000">
              <a:off x="1506" y="2213"/>
              <a:ext cx="11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0498" name="Text Box 34"/>
            <p:cNvSpPr txBox="1">
              <a:spLocks noChangeArrowheads="1"/>
            </p:cNvSpPr>
            <p:nvPr/>
          </p:nvSpPr>
          <p:spPr bwMode="auto">
            <a:xfrm>
              <a:off x="1536" y="1920"/>
              <a:ext cx="116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z="1400"/>
                <a:t>Ausleitungsbeginn ca. 200 m</a:t>
              </a:r>
            </a:p>
          </p:txBody>
        </p:sp>
        <p:sp>
          <p:nvSpPr>
            <p:cNvPr id="190490" name="Line 26"/>
            <p:cNvSpPr>
              <a:spLocks noChangeShapeType="1"/>
            </p:cNvSpPr>
            <p:nvPr/>
          </p:nvSpPr>
          <p:spPr bwMode="auto">
            <a:xfrm>
              <a:off x="4893" y="1344"/>
              <a:ext cx="0" cy="2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0491" name="Line 27"/>
            <p:cNvSpPr>
              <a:spLocks noChangeShapeType="1"/>
            </p:cNvSpPr>
            <p:nvPr/>
          </p:nvSpPr>
          <p:spPr bwMode="auto">
            <a:xfrm>
              <a:off x="1551" y="1344"/>
              <a:ext cx="0" cy="2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0494" name="Line 30"/>
            <p:cNvSpPr>
              <a:spLocks noChangeShapeType="1"/>
            </p:cNvSpPr>
            <p:nvPr/>
          </p:nvSpPr>
          <p:spPr bwMode="auto">
            <a:xfrm>
              <a:off x="1551" y="1476"/>
              <a:ext cx="33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0495" name="Line 31"/>
            <p:cNvSpPr>
              <a:spLocks noChangeShapeType="1"/>
            </p:cNvSpPr>
            <p:nvPr/>
          </p:nvSpPr>
          <p:spPr bwMode="auto">
            <a:xfrm rot="10800000">
              <a:off x="1551" y="1476"/>
              <a:ext cx="334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0499" name="Text Box 35"/>
            <p:cNvSpPr txBox="1">
              <a:spLocks noChangeArrowheads="1"/>
            </p:cNvSpPr>
            <p:nvPr/>
          </p:nvSpPr>
          <p:spPr bwMode="auto">
            <a:xfrm>
              <a:off x="2160" y="1296"/>
              <a:ext cx="240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de-DE" altLang="de-DE" sz="1400"/>
                <a:t>1. Warnung ca. 800m vor der Unfallstelle</a:t>
              </a:r>
            </a:p>
          </p:txBody>
        </p:sp>
        <p:pic>
          <p:nvPicPr>
            <p:cNvPr id="190503" name="Picture 39" descr="A06-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3" y="2358"/>
              <a:ext cx="82" cy="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190510" name="Object 46"/>
            <p:cNvGraphicFramePr>
              <a:graphicFrameLocks noChangeAspect="1"/>
            </p:cNvGraphicFramePr>
            <p:nvPr/>
          </p:nvGraphicFramePr>
          <p:xfrm>
            <a:off x="2784" y="2400"/>
            <a:ext cx="168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199" name="CorelDRAW" r:id="rId4" imgW="381960" imgH="410040" progId="CorelDraw.Graphic.7">
                    <p:embed/>
                  </p:oleObj>
                </mc:Choice>
                <mc:Fallback>
                  <p:oleObj name="CorelDRAW" r:id="rId4" imgW="381960" imgH="410040" progId="CorelDraw.Graphic.7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2400"/>
                          <a:ext cx="168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90511" name="Picture 47" descr="A06-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" y="2489"/>
              <a:ext cx="83" cy="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512" name="Picture 48" descr="A06-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1" y="2576"/>
              <a:ext cx="83" cy="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513" name="Picture 49" descr="A06-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592"/>
              <a:ext cx="83" cy="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514" name="Picture 50" descr="A06-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2592"/>
              <a:ext cx="82" cy="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515" name="Picture 51" descr="A06-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2592"/>
              <a:ext cx="83" cy="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516" name="Picture 52" descr="A06-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592"/>
              <a:ext cx="83" cy="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0519" name="Group 55"/>
            <p:cNvGrpSpPr>
              <a:grpSpLocks/>
            </p:cNvGrpSpPr>
            <p:nvPr/>
          </p:nvGrpSpPr>
          <p:grpSpPr bwMode="auto">
            <a:xfrm>
              <a:off x="768" y="2101"/>
              <a:ext cx="738" cy="485"/>
              <a:chOff x="1008" y="1926"/>
              <a:chExt cx="785" cy="533"/>
            </a:xfrm>
          </p:grpSpPr>
          <p:sp>
            <p:nvSpPr>
              <p:cNvPr id="190471" name="Rectangle 7"/>
              <p:cNvSpPr>
                <a:spLocks noChangeArrowheads="1"/>
              </p:cNvSpPr>
              <p:nvPr/>
            </p:nvSpPr>
            <p:spPr bwMode="auto">
              <a:xfrm>
                <a:off x="1008" y="1926"/>
                <a:ext cx="785" cy="533"/>
              </a:xfrm>
              <a:prstGeom prst="rect">
                <a:avLst/>
              </a:prstGeom>
              <a:solidFill>
                <a:srgbClr val="99CCFF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0518" name="Text Box 54"/>
              <p:cNvSpPr txBox="1">
                <a:spLocks noChangeArrowheads="1"/>
              </p:cNvSpPr>
              <p:nvPr/>
            </p:nvSpPr>
            <p:spPr bwMode="auto">
              <a:xfrm>
                <a:off x="1034" y="2065"/>
                <a:ext cx="756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folHlink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FF33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de-DE" altLang="de-DE" sz="1400" b="1"/>
                  <a:t>Unfallstelle</a:t>
                </a:r>
              </a:p>
            </p:txBody>
          </p:sp>
        </p:grpSp>
        <p:sp>
          <p:nvSpPr>
            <p:cNvPr id="190523" name="Line 59"/>
            <p:cNvSpPr>
              <a:spLocks noChangeShapeType="1"/>
            </p:cNvSpPr>
            <p:nvPr/>
          </p:nvSpPr>
          <p:spPr bwMode="auto">
            <a:xfrm flipH="1">
              <a:off x="4992" y="254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0524" name="Line 60"/>
            <p:cNvSpPr>
              <a:spLocks noChangeShapeType="1"/>
            </p:cNvSpPr>
            <p:nvPr/>
          </p:nvSpPr>
          <p:spPr bwMode="auto">
            <a:xfrm flipH="1">
              <a:off x="4992" y="2832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0525" name="Line 61"/>
            <p:cNvSpPr>
              <a:spLocks noChangeShapeType="1"/>
            </p:cNvSpPr>
            <p:nvPr/>
          </p:nvSpPr>
          <p:spPr bwMode="auto">
            <a:xfrm>
              <a:off x="528" y="3120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0526" name="Line 62"/>
            <p:cNvSpPr>
              <a:spLocks noChangeShapeType="1"/>
            </p:cNvSpPr>
            <p:nvPr/>
          </p:nvSpPr>
          <p:spPr bwMode="auto">
            <a:xfrm>
              <a:off x="528" y="3408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90527" name="Group 63"/>
            <p:cNvGrpSpPr>
              <a:grpSpLocks/>
            </p:cNvGrpSpPr>
            <p:nvPr/>
          </p:nvGrpSpPr>
          <p:grpSpPr bwMode="auto">
            <a:xfrm rot="16200000">
              <a:off x="4066" y="2318"/>
              <a:ext cx="288" cy="163"/>
              <a:chOff x="1824" y="768"/>
              <a:chExt cx="384" cy="336"/>
            </a:xfrm>
          </p:grpSpPr>
          <p:sp>
            <p:nvSpPr>
              <p:cNvPr id="190528" name="AutoShape 64"/>
              <p:cNvSpPr>
                <a:spLocks noChangeArrowheads="1"/>
              </p:cNvSpPr>
              <p:nvPr/>
            </p:nvSpPr>
            <p:spPr bwMode="auto">
              <a:xfrm>
                <a:off x="1824" y="768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90529" name="Group 65"/>
              <p:cNvGrpSpPr>
                <a:grpSpLocks/>
              </p:cNvGrpSpPr>
              <p:nvPr/>
            </p:nvGrpSpPr>
            <p:grpSpPr bwMode="auto">
              <a:xfrm>
                <a:off x="2006" y="864"/>
                <a:ext cx="23" cy="215"/>
                <a:chOff x="2675" y="816"/>
                <a:chExt cx="23" cy="215"/>
              </a:xfrm>
            </p:grpSpPr>
            <p:sp>
              <p:nvSpPr>
                <p:cNvPr id="190530" name="Line 66"/>
                <p:cNvSpPr>
                  <a:spLocks noChangeShapeType="1"/>
                </p:cNvSpPr>
                <p:nvPr/>
              </p:nvSpPr>
              <p:spPr bwMode="auto">
                <a:xfrm>
                  <a:off x="2688" y="81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0531" name="Oval 67"/>
                <p:cNvSpPr>
                  <a:spLocks noChangeArrowheads="1"/>
                </p:cNvSpPr>
                <p:nvPr/>
              </p:nvSpPr>
              <p:spPr bwMode="auto">
                <a:xfrm>
                  <a:off x="2675" y="1008"/>
                  <a:ext cx="23" cy="23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grpSp>
          <p:nvGrpSpPr>
            <p:cNvPr id="190532" name="Group 68"/>
            <p:cNvGrpSpPr>
              <a:grpSpLocks/>
            </p:cNvGrpSpPr>
            <p:nvPr/>
          </p:nvGrpSpPr>
          <p:grpSpPr bwMode="auto">
            <a:xfrm rot="16200000">
              <a:off x="4066" y="2894"/>
              <a:ext cx="288" cy="163"/>
              <a:chOff x="1824" y="768"/>
              <a:chExt cx="384" cy="336"/>
            </a:xfrm>
          </p:grpSpPr>
          <p:sp>
            <p:nvSpPr>
              <p:cNvPr id="190533" name="AutoShape 69"/>
              <p:cNvSpPr>
                <a:spLocks noChangeArrowheads="1"/>
              </p:cNvSpPr>
              <p:nvPr/>
            </p:nvSpPr>
            <p:spPr bwMode="auto">
              <a:xfrm>
                <a:off x="1824" y="768"/>
                <a:ext cx="384" cy="3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5715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90534" name="Group 70"/>
              <p:cNvGrpSpPr>
                <a:grpSpLocks/>
              </p:cNvGrpSpPr>
              <p:nvPr/>
            </p:nvGrpSpPr>
            <p:grpSpPr bwMode="auto">
              <a:xfrm>
                <a:off x="2006" y="864"/>
                <a:ext cx="23" cy="215"/>
                <a:chOff x="2675" y="816"/>
                <a:chExt cx="23" cy="215"/>
              </a:xfrm>
            </p:grpSpPr>
            <p:sp>
              <p:nvSpPr>
                <p:cNvPr id="190535" name="Line 71"/>
                <p:cNvSpPr>
                  <a:spLocks noChangeShapeType="1"/>
                </p:cNvSpPr>
                <p:nvPr/>
              </p:nvSpPr>
              <p:spPr bwMode="auto">
                <a:xfrm>
                  <a:off x="2688" y="81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90536" name="Oval 72"/>
                <p:cNvSpPr>
                  <a:spLocks noChangeArrowheads="1"/>
                </p:cNvSpPr>
                <p:nvPr/>
              </p:nvSpPr>
              <p:spPr bwMode="auto">
                <a:xfrm>
                  <a:off x="2675" y="1008"/>
                  <a:ext cx="23" cy="23"/>
                </a:xfrm>
                <a:prstGeom prst="ellipse">
                  <a:avLst/>
                </a:prstGeom>
                <a:solidFill>
                  <a:schemeClr val="tx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</p:grpSp>
        <p:sp>
          <p:nvSpPr>
            <p:cNvPr id="190540" name="Line 76"/>
            <p:cNvSpPr>
              <a:spLocks noChangeShapeType="1"/>
            </p:cNvSpPr>
            <p:nvPr/>
          </p:nvSpPr>
          <p:spPr bwMode="auto">
            <a:xfrm>
              <a:off x="4272" y="1680"/>
              <a:ext cx="1" cy="2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0541" name="Line 77"/>
            <p:cNvSpPr>
              <a:spLocks noChangeShapeType="1"/>
            </p:cNvSpPr>
            <p:nvPr/>
          </p:nvSpPr>
          <p:spPr bwMode="auto">
            <a:xfrm>
              <a:off x="1536" y="1680"/>
              <a:ext cx="1" cy="26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0542" name="Line 78"/>
            <p:cNvSpPr>
              <a:spLocks noChangeShapeType="1"/>
            </p:cNvSpPr>
            <p:nvPr/>
          </p:nvSpPr>
          <p:spPr bwMode="auto">
            <a:xfrm>
              <a:off x="1536" y="1812"/>
              <a:ext cx="273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0543" name="Line 79"/>
            <p:cNvSpPr>
              <a:spLocks noChangeShapeType="1"/>
            </p:cNvSpPr>
            <p:nvPr/>
          </p:nvSpPr>
          <p:spPr bwMode="auto">
            <a:xfrm rot="10800000">
              <a:off x="1536" y="1812"/>
              <a:ext cx="273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0544" name="Text Box 80"/>
            <p:cNvSpPr txBox="1">
              <a:spLocks noChangeArrowheads="1"/>
            </p:cNvSpPr>
            <p:nvPr/>
          </p:nvSpPr>
          <p:spPr bwMode="auto">
            <a:xfrm>
              <a:off x="1776" y="1632"/>
              <a:ext cx="235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de-DE" altLang="de-DE" sz="1400"/>
                <a:t>2. Warnung ca. 600 m vor der Unfallstelle</a:t>
              </a:r>
            </a:p>
          </p:txBody>
        </p:sp>
        <p:graphicFrame>
          <p:nvGraphicFramePr>
            <p:cNvPr id="190546" name="Object 82"/>
            <p:cNvGraphicFramePr>
              <a:graphicFrameLocks noChangeAspect="1"/>
            </p:cNvGraphicFramePr>
            <p:nvPr/>
          </p:nvGraphicFramePr>
          <p:xfrm>
            <a:off x="5040" y="2880"/>
            <a:ext cx="168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200" name="CorelDRAW" r:id="rId6" imgW="381960" imgH="410040" progId="CorelDraw.Graphic.7">
                    <p:embed/>
                  </p:oleObj>
                </mc:Choice>
                <mc:Fallback>
                  <p:oleObj name="CorelDRAW" r:id="rId6" imgW="381960" imgH="410040" progId="CorelDraw.Graphic.7">
                    <p:embed/>
                    <p:pic>
                      <p:nvPicPr>
                        <p:cNvPr id="0" name="Object 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2880"/>
                          <a:ext cx="168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0547" name="Object 83"/>
            <p:cNvGraphicFramePr>
              <a:graphicFrameLocks noChangeAspect="1"/>
            </p:cNvGraphicFramePr>
            <p:nvPr/>
          </p:nvGraphicFramePr>
          <p:xfrm>
            <a:off x="5040" y="2304"/>
            <a:ext cx="168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201" name="CorelDRAW" r:id="rId7" imgW="381960" imgH="410040" progId="CorelDraw.Graphic.7">
                    <p:embed/>
                  </p:oleObj>
                </mc:Choice>
                <mc:Fallback>
                  <p:oleObj name="CorelDRAW" r:id="rId7" imgW="381960" imgH="410040" progId="CorelDraw.Graphic.7">
                    <p:embed/>
                    <p:pic>
                      <p:nvPicPr>
                        <p:cNvPr id="0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0" y="2304"/>
                          <a:ext cx="168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0548" name="Object 84"/>
            <p:cNvGraphicFramePr>
              <a:graphicFrameLocks noChangeAspect="1"/>
            </p:cNvGraphicFramePr>
            <p:nvPr/>
          </p:nvGraphicFramePr>
          <p:xfrm>
            <a:off x="4416" y="2352"/>
            <a:ext cx="168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202" name="CorelDRAW" r:id="rId8" imgW="381960" imgH="410040" progId="CorelDraw.Graphic.7">
                    <p:embed/>
                  </p:oleObj>
                </mc:Choice>
                <mc:Fallback>
                  <p:oleObj name="CorelDRAW" r:id="rId8" imgW="381960" imgH="410040" progId="CorelDraw.Graphic.7">
                    <p:embed/>
                    <p:pic>
                      <p:nvPicPr>
                        <p:cNvPr id="0" name="Object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352"/>
                          <a:ext cx="168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0549" name="Object 85"/>
            <p:cNvGraphicFramePr>
              <a:graphicFrameLocks noChangeAspect="1"/>
            </p:cNvGraphicFramePr>
            <p:nvPr/>
          </p:nvGraphicFramePr>
          <p:xfrm>
            <a:off x="4416" y="2880"/>
            <a:ext cx="168" cy="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1203" name="CorelDRAW" r:id="rId9" imgW="381960" imgH="410040" progId="CorelDraw.Graphic.7">
                    <p:embed/>
                  </p:oleObj>
                </mc:Choice>
                <mc:Fallback>
                  <p:oleObj name="CorelDRAW" r:id="rId9" imgW="381960" imgH="410040" progId="CorelDraw.Graphic.7">
                    <p:embed/>
                    <p:pic>
                      <p:nvPicPr>
                        <p:cNvPr id="0" name="Object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2880"/>
                          <a:ext cx="168" cy="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folHlink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33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0552" name="Rectangle 8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6248400"/>
            <a:ext cx="1752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Absichern auf BAB + Bundesstraße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0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0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83" name="Text Box 27"/>
          <p:cNvSpPr txBox="1">
            <a:spLocks noChangeArrowheads="1"/>
          </p:cNvSpPr>
          <p:nvPr/>
        </p:nvSpPr>
        <p:spPr bwMode="auto">
          <a:xfrm>
            <a:off x="1600200" y="1295400"/>
            <a:ext cx="4611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rgbClr val="CC3300"/>
                </a:solidFill>
              </a:rPr>
              <a:t>Die technische Hilfeleistung umfasst</a:t>
            </a:r>
          </a:p>
        </p:txBody>
      </p:sp>
      <p:sp>
        <p:nvSpPr>
          <p:cNvPr id="198685" name="Text Box 29"/>
          <p:cNvSpPr txBox="1">
            <a:spLocks noChangeArrowheads="1"/>
          </p:cNvSpPr>
          <p:nvPr/>
        </p:nvSpPr>
        <p:spPr bwMode="auto">
          <a:xfrm>
            <a:off x="990600" y="3657600"/>
            <a:ext cx="4205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>
                <a:solidFill>
                  <a:srgbClr val="A50021"/>
                </a:solidFill>
              </a:rPr>
              <a:t>Sie schließt insbesondere das Retten ein!</a:t>
            </a:r>
          </a:p>
        </p:txBody>
      </p:sp>
      <p:sp>
        <p:nvSpPr>
          <p:cNvPr id="198686" name="Text Box 30"/>
          <p:cNvSpPr txBox="1">
            <a:spLocks noChangeArrowheads="1"/>
          </p:cNvSpPr>
          <p:nvPr/>
        </p:nvSpPr>
        <p:spPr bwMode="auto">
          <a:xfrm>
            <a:off x="990600" y="2133600"/>
            <a:ext cx="696277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>
                <a:solidFill>
                  <a:schemeClr val="tx2"/>
                </a:solidFill>
              </a:rPr>
              <a:t>Maßnahmen zur Abwehr von Gefahren für Leben, Gesundheit und Sachen,</a:t>
            </a:r>
          </a:p>
          <a:p>
            <a:pPr algn="l"/>
            <a:r>
              <a:rPr lang="de-DE" altLang="de-DE">
                <a:solidFill>
                  <a:schemeClr val="tx2"/>
                </a:solidFill>
              </a:rPr>
              <a:t>die aus Explosionen, Überschwemmungen, Unfällen und ähnlichen Ereig-</a:t>
            </a:r>
          </a:p>
          <a:p>
            <a:pPr algn="l"/>
            <a:r>
              <a:rPr lang="de-DE" altLang="de-DE">
                <a:solidFill>
                  <a:schemeClr val="tx2"/>
                </a:solidFill>
              </a:rPr>
              <a:t>nissen entstehen und die mit der zusätzlichen Beladung zur Durchführung</a:t>
            </a:r>
          </a:p>
          <a:p>
            <a:pPr algn="l"/>
            <a:r>
              <a:rPr lang="de-DE" altLang="de-DE">
                <a:solidFill>
                  <a:schemeClr val="tx2"/>
                </a:solidFill>
              </a:rPr>
              <a:t>technischer Hilfeleistung der Löschfahrzeuge oder der technischen Aus-</a:t>
            </a:r>
          </a:p>
          <a:p>
            <a:pPr algn="l"/>
            <a:r>
              <a:rPr lang="de-DE" altLang="de-DE">
                <a:solidFill>
                  <a:schemeClr val="tx2"/>
                </a:solidFill>
              </a:rPr>
              <a:t>rüstung von Rüst- und Gerätewagen durchgeführt werden.</a:t>
            </a:r>
          </a:p>
        </p:txBody>
      </p:sp>
      <p:sp>
        <p:nvSpPr>
          <p:cNvPr id="198689" name="Rectangle 3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76800" y="6248400"/>
            <a:ext cx="16764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Die Techn. Hilfeleistung umfasst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85" grpId="0" autoUpdateAnimBg="0"/>
      <p:bldP spid="19868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914400" y="2282825"/>
            <a:ext cx="6867525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40000"/>
              </a:lnSpc>
            </a:pPr>
            <a:r>
              <a:rPr lang="de-DE" altLang="de-DE" b="1">
                <a:solidFill>
                  <a:srgbClr val="A50021"/>
                </a:solidFill>
              </a:rPr>
              <a:t>Retten</a:t>
            </a:r>
            <a:r>
              <a:rPr lang="de-DE" altLang="de-DE"/>
              <a:t> ist das Abwenden einer Gefahr von Menschen oder Tieren durch</a:t>
            </a:r>
          </a:p>
          <a:p>
            <a:pPr algn="l">
              <a:lnSpc>
                <a:spcPct val="160000"/>
              </a:lnSpc>
              <a:buFontTx/>
              <a:buChar char="-"/>
            </a:pPr>
            <a:r>
              <a:rPr lang="de-DE" altLang="de-DE"/>
              <a:t>  </a:t>
            </a:r>
            <a:r>
              <a:rPr lang="de-DE" altLang="de-DE" b="1">
                <a:solidFill>
                  <a:srgbClr val="A50021"/>
                </a:solidFill>
              </a:rPr>
              <a:t>lebensrettende Sofortmaßnahmen,</a:t>
            </a:r>
            <a:r>
              <a:rPr lang="de-DE" altLang="de-DE"/>
              <a:t> die sich auf Erhaltung oder</a:t>
            </a:r>
          </a:p>
          <a:p>
            <a:pPr algn="l">
              <a:lnSpc>
                <a:spcPct val="80000"/>
              </a:lnSpc>
            </a:pPr>
            <a:r>
              <a:rPr lang="de-DE" altLang="de-DE"/>
              <a:t>   Wiederherstellung von Atmung, Kreislauf und Herztätigkeit richten</a:t>
            </a:r>
          </a:p>
          <a:p>
            <a:pPr algn="l">
              <a:lnSpc>
                <a:spcPct val="170000"/>
              </a:lnSpc>
            </a:pPr>
            <a:r>
              <a:rPr lang="de-DE" altLang="de-DE"/>
              <a:t>   und / oder durch</a:t>
            </a:r>
          </a:p>
          <a:p>
            <a:pPr algn="l">
              <a:lnSpc>
                <a:spcPct val="150000"/>
              </a:lnSpc>
            </a:pPr>
            <a:r>
              <a:rPr lang="de-DE" altLang="de-DE"/>
              <a:t>-  </a:t>
            </a:r>
            <a:r>
              <a:rPr lang="de-DE" altLang="de-DE" b="1">
                <a:solidFill>
                  <a:srgbClr val="A50021"/>
                </a:solidFill>
              </a:rPr>
              <a:t>Befreien</a:t>
            </a:r>
            <a:r>
              <a:rPr lang="de-DE" altLang="de-DE"/>
              <a:t> aus einer lebens- oder gesundheitsgefährdenden Zwangslage.</a:t>
            </a:r>
          </a:p>
        </p:txBody>
      </p:sp>
      <p:sp>
        <p:nvSpPr>
          <p:cNvPr id="217095" name="Text Box 7"/>
          <p:cNvSpPr txBox="1">
            <a:spLocks noChangeArrowheads="1"/>
          </p:cNvSpPr>
          <p:nvPr/>
        </p:nvSpPr>
        <p:spPr bwMode="auto">
          <a:xfrm>
            <a:off x="3200400" y="1143000"/>
            <a:ext cx="2200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chemeClr val="accent2"/>
                </a:solidFill>
              </a:rPr>
              <a:t>Retten / Befreien</a:t>
            </a:r>
          </a:p>
        </p:txBody>
      </p:sp>
      <p:sp>
        <p:nvSpPr>
          <p:cNvPr id="217096" name="Rectangle 8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800600" y="6248400"/>
            <a:ext cx="10668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Retten / Befreien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1905000" y="1143000"/>
            <a:ext cx="5119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chemeClr val="accent2"/>
                </a:solidFill>
              </a:rPr>
              <a:t>Gliederung der Mannschaft einer Gruppe</a:t>
            </a:r>
          </a:p>
        </p:txBody>
      </p:sp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5638800" y="2514600"/>
            <a:ext cx="3033713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>
                <a:solidFill>
                  <a:srgbClr val="CC3300"/>
                </a:solidFill>
              </a:rPr>
              <a:t>Die Mannschaft einer Gruppe</a:t>
            </a:r>
          </a:p>
          <a:p>
            <a:pPr algn="l"/>
            <a:r>
              <a:rPr lang="de-DE" altLang="de-DE" b="1">
                <a:solidFill>
                  <a:srgbClr val="CC3300"/>
                </a:solidFill>
              </a:rPr>
              <a:t>gliedert sich in:</a:t>
            </a:r>
          </a:p>
          <a:p>
            <a:pPr algn="l"/>
            <a:endParaRPr lang="de-DE" altLang="de-DE" b="1">
              <a:solidFill>
                <a:srgbClr val="CC3300"/>
              </a:solidFill>
            </a:endParaRPr>
          </a:p>
          <a:p>
            <a:pPr algn="l">
              <a:buFontTx/>
              <a:buChar char="-"/>
            </a:pPr>
            <a:r>
              <a:rPr lang="de-DE" altLang="de-DE"/>
              <a:t> Gruppenführer      1</a:t>
            </a:r>
          </a:p>
          <a:p>
            <a:pPr algn="l">
              <a:buFontTx/>
              <a:buChar char="-"/>
            </a:pPr>
            <a:r>
              <a:rPr lang="de-DE" altLang="de-DE"/>
              <a:t> Maschinist	     1</a:t>
            </a:r>
          </a:p>
          <a:p>
            <a:pPr algn="l">
              <a:buFontTx/>
              <a:buChar char="-"/>
            </a:pPr>
            <a:r>
              <a:rPr lang="de-DE" altLang="de-DE"/>
              <a:t> Melder		     1</a:t>
            </a:r>
          </a:p>
          <a:p>
            <a:pPr algn="l">
              <a:buFontTx/>
              <a:buChar char="-"/>
            </a:pPr>
            <a:r>
              <a:rPr lang="de-DE" altLang="de-DE"/>
              <a:t> Angriffstrupp	     2</a:t>
            </a:r>
          </a:p>
          <a:p>
            <a:pPr algn="l">
              <a:buFontTx/>
              <a:buChar char="-"/>
            </a:pPr>
            <a:r>
              <a:rPr lang="de-DE" altLang="de-DE"/>
              <a:t> Wassertrupp	     2</a:t>
            </a:r>
          </a:p>
          <a:p>
            <a:pPr algn="l">
              <a:buFontTx/>
              <a:buChar char="-"/>
            </a:pPr>
            <a:r>
              <a:rPr lang="de-DE" altLang="de-DE" u="sng"/>
              <a:t> Schlauchtrupp 	     2____   </a:t>
            </a:r>
          </a:p>
          <a:p>
            <a:pPr algn="l">
              <a:buFontTx/>
              <a:buChar char="-"/>
            </a:pPr>
            <a:endParaRPr lang="de-DE" altLang="de-DE" u="sng"/>
          </a:p>
          <a:p>
            <a:pPr algn="l"/>
            <a:r>
              <a:rPr lang="de-DE" altLang="de-DE"/>
              <a:t>Mannschaftsstärke  1 /  8 /   </a:t>
            </a:r>
            <a:r>
              <a:rPr lang="de-DE" altLang="de-DE" u="sng"/>
              <a:t>9</a:t>
            </a:r>
            <a:endParaRPr lang="de-DE" altLang="de-DE"/>
          </a:p>
        </p:txBody>
      </p:sp>
      <p:pic>
        <p:nvPicPr>
          <p:cNvPr id="1833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81200"/>
            <a:ext cx="4362450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3303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495800" y="62484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Gliederung der Mannschaft einer Gruppe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30" name="Text Box 14"/>
          <p:cNvSpPr txBox="1">
            <a:spLocks noChangeArrowheads="1"/>
          </p:cNvSpPr>
          <p:nvPr/>
        </p:nvSpPr>
        <p:spPr bwMode="auto">
          <a:xfrm>
            <a:off x="1524000" y="1143000"/>
            <a:ext cx="55768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chemeClr val="accent2"/>
                </a:solidFill>
              </a:rPr>
              <a:t>Die Bezeichnungen der Trupps nach FwDV 3</a:t>
            </a:r>
          </a:p>
        </p:txBody>
      </p:sp>
      <p:grpSp>
        <p:nvGrpSpPr>
          <p:cNvPr id="188435" name="Group 19"/>
          <p:cNvGrpSpPr>
            <a:grpSpLocks/>
          </p:cNvGrpSpPr>
          <p:nvPr/>
        </p:nvGrpSpPr>
        <p:grpSpPr bwMode="auto">
          <a:xfrm>
            <a:off x="3429000" y="4800600"/>
            <a:ext cx="762000" cy="617538"/>
            <a:chOff x="2160" y="3024"/>
            <a:chExt cx="480" cy="389"/>
          </a:xfrm>
        </p:grpSpPr>
        <p:sp>
          <p:nvSpPr>
            <p:cNvPr id="188422" name="Text Box 6"/>
            <p:cNvSpPr txBox="1">
              <a:spLocks noChangeArrowheads="1"/>
            </p:cNvSpPr>
            <p:nvPr/>
          </p:nvSpPr>
          <p:spPr bwMode="auto">
            <a:xfrm>
              <a:off x="2160" y="3216"/>
              <a:ext cx="480" cy="197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de-DE" altLang="de-DE" sz="1200" b="1"/>
                <a:t>Retten</a:t>
              </a:r>
            </a:p>
          </p:txBody>
        </p:sp>
        <p:sp>
          <p:nvSpPr>
            <p:cNvPr id="188431" name="Line 15"/>
            <p:cNvSpPr>
              <a:spLocks noChangeShapeType="1"/>
            </p:cNvSpPr>
            <p:nvPr/>
          </p:nvSpPr>
          <p:spPr bwMode="auto">
            <a:xfrm flipH="1">
              <a:off x="2448" y="3024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88436" name="Group 20"/>
          <p:cNvGrpSpPr>
            <a:grpSpLocks/>
          </p:cNvGrpSpPr>
          <p:nvPr/>
        </p:nvGrpSpPr>
        <p:grpSpPr bwMode="auto">
          <a:xfrm>
            <a:off x="4495800" y="4800600"/>
            <a:ext cx="838200" cy="617538"/>
            <a:chOff x="2832" y="3024"/>
            <a:chExt cx="528" cy="389"/>
          </a:xfrm>
        </p:grpSpPr>
        <p:sp>
          <p:nvSpPr>
            <p:cNvPr id="188423" name="Text Box 7"/>
            <p:cNvSpPr txBox="1">
              <a:spLocks noChangeArrowheads="1"/>
            </p:cNvSpPr>
            <p:nvPr/>
          </p:nvSpPr>
          <p:spPr bwMode="auto">
            <a:xfrm>
              <a:off x="2832" y="3216"/>
              <a:ext cx="528" cy="197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de-DE" altLang="de-DE" sz="1200" b="1"/>
                <a:t>Sichern</a:t>
              </a:r>
            </a:p>
          </p:txBody>
        </p:sp>
        <p:sp>
          <p:nvSpPr>
            <p:cNvPr id="188432" name="Line 16"/>
            <p:cNvSpPr>
              <a:spLocks noChangeShapeType="1"/>
            </p:cNvSpPr>
            <p:nvPr/>
          </p:nvSpPr>
          <p:spPr bwMode="auto">
            <a:xfrm>
              <a:off x="3120" y="3024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88437" name="Group 21"/>
          <p:cNvGrpSpPr>
            <a:grpSpLocks/>
          </p:cNvGrpSpPr>
          <p:nvPr/>
        </p:nvGrpSpPr>
        <p:grpSpPr bwMode="auto">
          <a:xfrm>
            <a:off x="5562600" y="4800600"/>
            <a:ext cx="1752600" cy="617538"/>
            <a:chOff x="3504" y="3024"/>
            <a:chExt cx="1104" cy="389"/>
          </a:xfrm>
        </p:grpSpPr>
        <p:sp>
          <p:nvSpPr>
            <p:cNvPr id="188424" name="Text Box 8"/>
            <p:cNvSpPr txBox="1">
              <a:spLocks noChangeArrowheads="1"/>
            </p:cNvSpPr>
            <p:nvPr/>
          </p:nvSpPr>
          <p:spPr bwMode="auto">
            <a:xfrm>
              <a:off x="3504" y="3216"/>
              <a:ext cx="1104" cy="197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de-DE" altLang="de-DE" sz="1200" b="1"/>
                <a:t>Gerätebereitstellung</a:t>
              </a:r>
            </a:p>
          </p:txBody>
        </p:sp>
        <p:sp>
          <p:nvSpPr>
            <p:cNvPr id="188433" name="Line 17"/>
            <p:cNvSpPr>
              <a:spLocks noChangeShapeType="1"/>
            </p:cNvSpPr>
            <p:nvPr/>
          </p:nvSpPr>
          <p:spPr bwMode="auto">
            <a:xfrm>
              <a:off x="3600" y="3024"/>
              <a:ext cx="144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88454" name="Group 38"/>
          <p:cNvGrpSpPr>
            <a:grpSpLocks/>
          </p:cNvGrpSpPr>
          <p:nvPr/>
        </p:nvGrpSpPr>
        <p:grpSpPr bwMode="auto">
          <a:xfrm>
            <a:off x="685800" y="4724400"/>
            <a:ext cx="2479675" cy="944563"/>
            <a:chOff x="432" y="2976"/>
            <a:chExt cx="1562" cy="595"/>
          </a:xfrm>
        </p:grpSpPr>
        <p:sp>
          <p:nvSpPr>
            <p:cNvPr id="188440" name="Text Box 24"/>
            <p:cNvSpPr txBox="1">
              <a:spLocks noChangeArrowheads="1"/>
            </p:cNvSpPr>
            <p:nvPr/>
          </p:nvSpPr>
          <p:spPr bwMode="auto">
            <a:xfrm>
              <a:off x="576" y="3168"/>
              <a:ext cx="120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z="1200" b="1"/>
                <a:t>Aufgaben der Trupps</a:t>
              </a:r>
            </a:p>
          </p:txBody>
        </p:sp>
        <p:sp>
          <p:nvSpPr>
            <p:cNvPr id="188441" name="AutoShape 25"/>
            <p:cNvSpPr>
              <a:spLocks noChangeArrowheads="1"/>
            </p:cNvSpPr>
            <p:nvPr/>
          </p:nvSpPr>
          <p:spPr bwMode="auto">
            <a:xfrm>
              <a:off x="432" y="2976"/>
              <a:ext cx="1562" cy="595"/>
            </a:xfrm>
            <a:prstGeom prst="rightArrow">
              <a:avLst>
                <a:gd name="adj1" fmla="val 50000"/>
                <a:gd name="adj2" fmla="val 6563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altLang="de-DE" sz="1000">
                <a:solidFill>
                  <a:srgbClr val="FF3300"/>
                </a:solidFill>
                <a:latin typeface="Times New Roman" charset="0"/>
              </a:endParaRPr>
            </a:p>
          </p:txBody>
        </p:sp>
      </p:grpSp>
      <p:grpSp>
        <p:nvGrpSpPr>
          <p:cNvPr id="188453" name="Group 37"/>
          <p:cNvGrpSpPr>
            <a:grpSpLocks/>
          </p:cNvGrpSpPr>
          <p:nvPr/>
        </p:nvGrpSpPr>
        <p:grpSpPr bwMode="auto">
          <a:xfrm>
            <a:off x="609600" y="1752600"/>
            <a:ext cx="6364288" cy="3000375"/>
            <a:chOff x="384" y="1104"/>
            <a:chExt cx="4009" cy="1890"/>
          </a:xfrm>
        </p:grpSpPr>
        <p:sp>
          <p:nvSpPr>
            <p:cNvPr id="188418" name="Text Box 2"/>
            <p:cNvSpPr txBox="1">
              <a:spLocks noChangeArrowheads="1"/>
            </p:cNvSpPr>
            <p:nvPr/>
          </p:nvSpPr>
          <p:spPr bwMode="auto">
            <a:xfrm>
              <a:off x="528" y="1248"/>
              <a:ext cx="1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z="1200" b="1"/>
                <a:t>Bezeichnung der Trupps nach FwDV 3</a:t>
              </a:r>
            </a:p>
          </p:txBody>
        </p:sp>
        <p:sp>
          <p:nvSpPr>
            <p:cNvPr id="188419" name="AutoShape 3"/>
            <p:cNvSpPr>
              <a:spLocks noChangeArrowheads="1"/>
            </p:cNvSpPr>
            <p:nvPr/>
          </p:nvSpPr>
          <p:spPr bwMode="auto">
            <a:xfrm>
              <a:off x="384" y="1104"/>
              <a:ext cx="1562" cy="595"/>
            </a:xfrm>
            <a:prstGeom prst="rightArrow">
              <a:avLst>
                <a:gd name="adj1" fmla="val 50000"/>
                <a:gd name="adj2" fmla="val 6563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altLang="de-DE" sz="1000">
                <a:solidFill>
                  <a:srgbClr val="FF3300"/>
                </a:solidFill>
                <a:latin typeface="Times New Roman" charset="0"/>
              </a:endParaRPr>
            </a:p>
          </p:txBody>
        </p:sp>
        <p:sp>
          <p:nvSpPr>
            <p:cNvPr id="188425" name="Text Box 9"/>
            <p:cNvSpPr txBox="1">
              <a:spLocks noChangeArrowheads="1"/>
            </p:cNvSpPr>
            <p:nvPr/>
          </p:nvSpPr>
          <p:spPr bwMode="auto">
            <a:xfrm>
              <a:off x="3264" y="1680"/>
              <a:ext cx="1129" cy="197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de-DE" altLang="de-DE" sz="1200" b="1"/>
                <a:t>Schlauchtrupp</a:t>
              </a:r>
            </a:p>
          </p:txBody>
        </p:sp>
        <p:sp>
          <p:nvSpPr>
            <p:cNvPr id="188426" name="Text Box 10"/>
            <p:cNvSpPr txBox="1">
              <a:spLocks noChangeArrowheads="1"/>
            </p:cNvSpPr>
            <p:nvPr/>
          </p:nvSpPr>
          <p:spPr bwMode="auto">
            <a:xfrm>
              <a:off x="2544" y="1392"/>
              <a:ext cx="1129" cy="197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de-DE" altLang="de-DE" sz="1200" b="1"/>
                <a:t>Wassertrupp</a:t>
              </a:r>
            </a:p>
          </p:txBody>
        </p:sp>
        <p:sp>
          <p:nvSpPr>
            <p:cNvPr id="188427" name="Text Box 11"/>
            <p:cNvSpPr txBox="1">
              <a:spLocks noChangeArrowheads="1"/>
            </p:cNvSpPr>
            <p:nvPr/>
          </p:nvSpPr>
          <p:spPr bwMode="auto">
            <a:xfrm>
              <a:off x="1968" y="1104"/>
              <a:ext cx="1129" cy="197"/>
            </a:xfrm>
            <a:prstGeom prst="rect">
              <a:avLst/>
            </a:prstGeom>
            <a:solidFill>
              <a:schemeClr val="folHlink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de-DE" altLang="de-DE" sz="1200" b="1"/>
                <a:t>Angriffstrupp</a:t>
              </a:r>
            </a:p>
          </p:txBody>
        </p:sp>
        <p:pic>
          <p:nvPicPr>
            <p:cNvPr id="188450" name="Picture 3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920"/>
              <a:ext cx="1392" cy="1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8451" name="Rectangle 3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0" y="6248400"/>
            <a:ext cx="20574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Bezeichnungen der Trupps nach FwDV 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2286000" y="1143000"/>
            <a:ext cx="4122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chemeClr val="accent2"/>
                </a:solidFill>
              </a:rPr>
              <a:t>Gebrauch der Schutzausrüstung</a:t>
            </a: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838200" y="1722294"/>
            <a:ext cx="613341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/>
              <a:t>Persönliche Schutzausrüstung als </a:t>
            </a:r>
            <a:r>
              <a:rPr lang="de-DE" altLang="de-DE" b="1" dirty="0" smtClean="0"/>
              <a:t>Mindestschutzausrüstung</a:t>
            </a:r>
            <a:endParaRPr lang="de-DE" altLang="de-DE" b="1" dirty="0"/>
          </a:p>
        </p:txBody>
      </p:sp>
      <p:sp>
        <p:nvSpPr>
          <p:cNvPr id="213000" name="Text Box 8"/>
          <p:cNvSpPr txBox="1">
            <a:spLocks noChangeArrowheads="1"/>
          </p:cNvSpPr>
          <p:nvPr/>
        </p:nvSpPr>
        <p:spPr bwMode="auto">
          <a:xfrm>
            <a:off x="838200" y="2564904"/>
            <a:ext cx="6099175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 dirty="0"/>
              <a:t>Ergänzungen für den Hilfeleistungseinsatz entsprechend den</a:t>
            </a:r>
          </a:p>
          <a:p>
            <a:pPr algn="l"/>
            <a:r>
              <a:rPr lang="de-DE" altLang="de-DE" b="1" dirty="0"/>
              <a:t>Erfordernissen, z.B.</a:t>
            </a:r>
          </a:p>
          <a:p>
            <a:pPr lvl="1" algn="l">
              <a:buFontTx/>
              <a:buChar char="•"/>
            </a:pPr>
            <a:r>
              <a:rPr lang="de-DE" altLang="de-DE" dirty="0"/>
              <a:t> Feuerwehr-Haltegurt mit Feuerwehrbeil</a:t>
            </a:r>
          </a:p>
          <a:p>
            <a:pPr lvl="1" algn="l">
              <a:buFontTx/>
              <a:buChar char="•"/>
            </a:pPr>
            <a:r>
              <a:rPr lang="de-DE" altLang="de-DE" dirty="0"/>
              <a:t> Gesichtsschutz</a:t>
            </a:r>
          </a:p>
          <a:p>
            <a:pPr lvl="1" algn="l">
              <a:buFontTx/>
              <a:buChar char="•"/>
            </a:pPr>
            <a:r>
              <a:rPr lang="de-DE" altLang="de-DE" dirty="0"/>
              <a:t> Feuerwehrleine mit Feuerwehrleinenbeutel</a:t>
            </a:r>
          </a:p>
          <a:p>
            <a:pPr lvl="1" algn="l">
              <a:buFontTx/>
              <a:buChar char="•"/>
            </a:pPr>
            <a:r>
              <a:rPr lang="de-DE" altLang="de-DE" dirty="0"/>
              <a:t> Atemschutzgerät</a:t>
            </a:r>
          </a:p>
          <a:p>
            <a:pPr lvl="1" algn="l">
              <a:buFontTx/>
              <a:buChar char="•"/>
            </a:pPr>
            <a:r>
              <a:rPr lang="de-DE" altLang="de-DE" dirty="0"/>
              <a:t> Warnkleidung</a:t>
            </a:r>
          </a:p>
          <a:p>
            <a:pPr lvl="1" algn="l">
              <a:buFontTx/>
              <a:buChar char="•"/>
            </a:pPr>
            <a:r>
              <a:rPr lang="de-DE" altLang="de-DE" dirty="0"/>
              <a:t> Schutzbrille</a:t>
            </a:r>
          </a:p>
          <a:p>
            <a:pPr lvl="1" algn="l">
              <a:buFontTx/>
              <a:buChar char="•"/>
            </a:pPr>
            <a:r>
              <a:rPr lang="de-DE" altLang="de-DE" dirty="0"/>
              <a:t> Gehörschutz</a:t>
            </a:r>
          </a:p>
          <a:p>
            <a:pPr lvl="1" algn="l">
              <a:buFontTx/>
              <a:buChar char="•"/>
            </a:pPr>
            <a:r>
              <a:rPr lang="de-DE" altLang="de-DE" dirty="0"/>
              <a:t> Schnittschutzkleidung</a:t>
            </a:r>
          </a:p>
        </p:txBody>
      </p:sp>
      <p:sp>
        <p:nvSpPr>
          <p:cNvPr id="213001" name="Text Box 9"/>
          <p:cNvSpPr txBox="1">
            <a:spLocks noChangeArrowheads="1"/>
          </p:cNvSpPr>
          <p:nvPr/>
        </p:nvSpPr>
        <p:spPr bwMode="auto">
          <a:xfrm>
            <a:off x="1143000" y="5410200"/>
            <a:ext cx="72485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b="1">
                <a:solidFill>
                  <a:srgbClr val="CC3300"/>
                </a:solidFill>
              </a:rPr>
              <a:t>Abweichungen in der persönlichen Schutzausrüstung sind entsprechend</a:t>
            </a:r>
          </a:p>
          <a:p>
            <a:pPr algn="l"/>
            <a:r>
              <a:rPr lang="de-DE" altLang="de-DE" b="1">
                <a:solidFill>
                  <a:srgbClr val="CC3300"/>
                </a:solidFill>
              </a:rPr>
              <a:t>„UVV Feuerwehren“ auf Befehl des Einheitsführers möglich!</a:t>
            </a:r>
          </a:p>
        </p:txBody>
      </p:sp>
      <p:sp>
        <p:nvSpPr>
          <p:cNvPr id="213002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24400" y="6248400"/>
            <a:ext cx="16002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Gebrauch der Schutzausrüstung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3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30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9" grpId="0" autoUpdateAnimBg="0"/>
      <p:bldP spid="213000" grpId="0" autoUpdateAnimBg="0"/>
      <p:bldP spid="213001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Serie 02 132 Kop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18456"/>
            <a:ext cx="2754313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1" name="Text Box 5"/>
          <p:cNvSpPr txBox="1">
            <a:spLocks noChangeArrowheads="1"/>
          </p:cNvSpPr>
          <p:nvPr/>
        </p:nvSpPr>
        <p:spPr bwMode="auto">
          <a:xfrm>
            <a:off x="3581400" y="1143000"/>
            <a:ext cx="186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chemeClr val="accent2"/>
                </a:solidFill>
              </a:rPr>
              <a:t>Warnkleidung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953000" y="6248400"/>
            <a:ext cx="9144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Warnkleidung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83568" y="5733256"/>
            <a:ext cx="39604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Warnweste gemäß der Bekleidungsklasse 2  der DIN EN 471</a:t>
            </a:r>
            <a:endParaRPr lang="de-DE" sz="1000" dirty="0"/>
          </a:p>
        </p:txBody>
      </p:sp>
      <p:sp>
        <p:nvSpPr>
          <p:cNvPr id="3" name="Textfeld 2"/>
          <p:cNvSpPr txBox="1"/>
          <p:nvPr/>
        </p:nvSpPr>
        <p:spPr>
          <a:xfrm>
            <a:off x="4860032" y="2636912"/>
            <a:ext cx="3600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u="sng" dirty="0" smtClean="0"/>
              <a:t>Hinweis!</a:t>
            </a:r>
          </a:p>
          <a:p>
            <a:pPr algn="l"/>
            <a:r>
              <a:rPr lang="de-DE" dirty="0" smtClean="0"/>
              <a:t>Im Verkehrsraum ist generell Warnkleidung zu tragen.</a:t>
            </a:r>
          </a:p>
          <a:p>
            <a:pPr algn="l"/>
            <a:r>
              <a:rPr lang="de-DE" dirty="0" smtClean="0"/>
              <a:t>Sofern der Feuerwehrschutzanzug die Warnwirkung der DIN EN 471 erfüllt, kann auf das Tragen der Warnweste verzichtet werden.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3276600" y="1143000"/>
            <a:ext cx="206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chemeClr val="accent2"/>
                </a:solidFill>
              </a:rPr>
              <a:t>Gesichtsschutz</a:t>
            </a:r>
          </a:p>
        </p:txBody>
      </p:sp>
      <p:grpSp>
        <p:nvGrpSpPr>
          <p:cNvPr id="215048" name="Group 8"/>
          <p:cNvGrpSpPr>
            <a:grpSpLocks/>
          </p:cNvGrpSpPr>
          <p:nvPr/>
        </p:nvGrpSpPr>
        <p:grpSpPr bwMode="auto">
          <a:xfrm>
            <a:off x="1295400" y="1676400"/>
            <a:ext cx="2600325" cy="4222750"/>
            <a:chOff x="816" y="1056"/>
            <a:chExt cx="1638" cy="2660"/>
          </a:xfrm>
        </p:grpSpPr>
        <p:pic>
          <p:nvPicPr>
            <p:cNvPr id="215042" name="Picture 2" descr="Serie 02 136 Kopi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1056"/>
              <a:ext cx="1638" cy="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046" name="Text Box 6"/>
            <p:cNvSpPr txBox="1">
              <a:spLocks noChangeArrowheads="1"/>
            </p:cNvSpPr>
            <p:nvPr/>
          </p:nvSpPr>
          <p:spPr bwMode="auto">
            <a:xfrm>
              <a:off x="1152" y="3504"/>
              <a:ext cx="10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de-DE" b="1"/>
                <a:t>Gesichtsschutz</a:t>
              </a:r>
            </a:p>
          </p:txBody>
        </p:sp>
      </p:grpSp>
      <p:grpSp>
        <p:nvGrpSpPr>
          <p:cNvPr id="215049" name="Group 9"/>
          <p:cNvGrpSpPr>
            <a:grpSpLocks/>
          </p:cNvGrpSpPr>
          <p:nvPr/>
        </p:nvGrpSpPr>
        <p:grpSpPr bwMode="auto">
          <a:xfrm>
            <a:off x="4953000" y="1676400"/>
            <a:ext cx="2601913" cy="4222750"/>
            <a:chOff x="3120" y="1056"/>
            <a:chExt cx="1639" cy="2660"/>
          </a:xfrm>
        </p:grpSpPr>
        <p:pic>
          <p:nvPicPr>
            <p:cNvPr id="215043" name="Picture 3" descr="DSCF0002b Kopi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056"/>
              <a:ext cx="1639" cy="2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047" name="Text Box 7"/>
            <p:cNvSpPr txBox="1">
              <a:spLocks noChangeArrowheads="1"/>
            </p:cNvSpPr>
            <p:nvPr/>
          </p:nvSpPr>
          <p:spPr bwMode="auto">
            <a:xfrm>
              <a:off x="3552" y="3504"/>
              <a:ext cx="84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33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de-DE" altLang="de-DE" b="1"/>
                <a:t>Schutzbrille</a:t>
              </a:r>
            </a:p>
          </p:txBody>
        </p:sp>
      </p:grpSp>
      <p:sp>
        <p:nvSpPr>
          <p:cNvPr id="215050" name="Rectangle 10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257800" y="6248400"/>
            <a:ext cx="9144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Gesichtsschutz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7876" name="Object 4"/>
          <p:cNvGraphicFramePr>
            <a:graphicFrameLocks noChangeAspect="1"/>
          </p:cNvGraphicFramePr>
          <p:nvPr/>
        </p:nvGraphicFramePr>
        <p:xfrm>
          <a:off x="1676400" y="1657350"/>
          <a:ext cx="5715000" cy="428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83" name="Photo Editor Photo" r:id="rId3" imgW="9142857" imgH="6857143" progId="MSPhotoEd.3">
                  <p:embed/>
                </p:oleObj>
              </mc:Choice>
              <mc:Fallback>
                <p:oleObj name="Photo Editor Photo" r:id="rId3" imgW="9142857" imgH="6857143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57350"/>
                        <a:ext cx="5715000" cy="428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78" name="Text Box 6"/>
          <p:cNvSpPr txBox="1">
            <a:spLocks noChangeArrowheads="1"/>
          </p:cNvSpPr>
          <p:nvPr/>
        </p:nvSpPr>
        <p:spPr bwMode="auto">
          <a:xfrm>
            <a:off x="1828800" y="1143000"/>
            <a:ext cx="5445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chemeClr val="accent2"/>
                </a:solidFill>
              </a:rPr>
              <a:t>Warngeräte zum Sichern von Einsatzstellen</a:t>
            </a:r>
          </a:p>
        </p:txBody>
      </p:sp>
      <p:sp>
        <p:nvSpPr>
          <p:cNvPr id="207879" name="Rectangle 7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648200" y="6248400"/>
            <a:ext cx="1752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de-DE" altLang="de-DE" sz="800">
                <a:solidFill>
                  <a:schemeClr val="bg1"/>
                </a:solidFill>
              </a:rPr>
              <a:t>Warngeräte zum Sichern von E-stellen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_KAB-Folien-Layout-längsformat">
  <a:themeElements>
    <a:clrScheme name="_KAB-Folien-Layout-längsforma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_KAB-Folien-Layout-längsforma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fol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33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folHlink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_KAB-Folien-Layout-längs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KAB-Folien-Layout-längs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KAB-Folien-Layout-längs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123EBF4CCD79D4D8C8EF4B2ACD9B815" ma:contentTypeVersion="2" ma:contentTypeDescription="Ein neues Dokument erstellen." ma:contentTypeScope="" ma:versionID="94b98f797358a7f7c1a626100ba504cf">
  <xsd:schema xmlns:xsd="http://www.w3.org/2001/XMLSchema" xmlns:xs="http://www.w3.org/2001/XMLSchema" xmlns:p="http://schemas.microsoft.com/office/2006/metadata/properties" xmlns:ns2="2daf07dc-52ac-4d71-aac0-a4dbd7e2abbc" targetNamespace="http://schemas.microsoft.com/office/2006/metadata/properties" ma:root="true" ma:fieldsID="062a018d03d773cb00a95205dca85d34" ns2:_="">
    <xsd:import namespace="2daf07dc-52ac-4d71-aac0-a4dbd7e2abbc"/>
    <xsd:element name="properties">
      <xsd:complexType>
        <xsd:sequence>
          <xsd:element name="documentManagement">
            <xsd:complexType>
              <xsd:all>
                <xsd:element ref="ns2:Thema" minOccurs="0"/>
                <xsd:element ref="ns2:Dokumen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f07dc-52ac-4d71-aac0-a4dbd7e2abbc" elementFormDefault="qualified">
    <xsd:import namespace="http://schemas.microsoft.com/office/2006/documentManagement/types"/>
    <xsd:import namespace="http://schemas.microsoft.com/office/infopath/2007/PartnerControls"/>
    <xsd:element name="Thema" ma:index="8" nillable="true" ma:displayName="Thema" ma:format="RadioButtons" ma:internalName="Thema">
      <xsd:simpleType>
        <xsd:restriction base="dms:Choice">
          <xsd:enumeration value="Atemschutzgeräteträger"/>
          <xsd:enumeration value="Bootsführer"/>
          <xsd:enumeration value="CSA Atemschutzgeräteträger"/>
          <xsd:enumeration value="Einführung zum Ausbilderheft"/>
          <xsd:enumeration value="KAB in der FwDV 2"/>
          <xsd:enumeration value="Konzept"/>
          <xsd:enumeration value="Leiter"/>
          <xsd:enumeration value="Maschinist"/>
          <xsd:enumeration value="Sprechfunk analog"/>
          <xsd:enumeration value="Sprechfunk digital"/>
          <xsd:enumeration value="Truppführer"/>
          <xsd:enumeration value="Truppmann Teil 1"/>
          <xsd:enumeration value="Truppmann Teil 2"/>
          <xsd:enumeration value="Veröffentlichungen"/>
        </xsd:restriction>
      </xsd:simpleType>
    </xsd:element>
    <xsd:element name="Dokumente" ma:index="9" nillable="true" ma:displayName="Dokumente" ma:format="RadioButtons" ma:internalName="Dokumente">
      <xsd:simpleType>
        <xsd:restriction base="dms:Choice">
          <xsd:enumeration value="Ausbilderheft"/>
          <xsd:enumeration value="Teilnehmerheft"/>
          <xsd:enumeration value="Präsentationen"/>
          <xsd:enumeration value="Schriftverkeh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98E268-A1D9-4562-A327-0834E63E10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af07dc-52ac-4d71-aac0-a4dbd7e2ab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CD1A60-3EC2-40E2-9357-A4B7B3C1A563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218976DB-D049-4A10-9D82-C7885F5F25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D:\Programme\Microsoft Office\Vorlagen\Präsentationen\_KAB-Folien-Layout-längsformat.pot</Template>
  <TotalTime>0</TotalTime>
  <Words>695</Words>
  <Application>Microsoft Office PowerPoint</Application>
  <PresentationFormat>Bildschirmpräsentation (4:3)</PresentationFormat>
  <Paragraphs>133</Paragraphs>
  <Slides>15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18" baseType="lpstr">
      <vt:lpstr>_KAB-Folien-Layout-längsformat</vt:lpstr>
      <vt:lpstr>Photo Editor Photo</vt:lpstr>
      <vt:lpstr>CorelDRAW</vt:lpstr>
      <vt:lpstr>Deckblatt Techn. Hilfe</vt:lpstr>
      <vt:lpstr>Die Techn. Hilfeleistung umfasst</vt:lpstr>
      <vt:lpstr>Retten / Befreien</vt:lpstr>
      <vt:lpstr>Gliederung der Mannschaft einer Gruppe</vt:lpstr>
      <vt:lpstr>Bezeichnungen der Trupps nach FwDV 3</vt:lpstr>
      <vt:lpstr>Gebrauch der Schutzausrüstung</vt:lpstr>
      <vt:lpstr>Warnkleidung</vt:lpstr>
      <vt:lpstr>Gesichtsschutz</vt:lpstr>
      <vt:lpstr>Warngeräte zum Sichern von E-stellen</vt:lpstr>
      <vt:lpstr>Sichern von Einsatzstellen</vt:lpstr>
      <vt:lpstr>Aufenthalt im Gefahrenbereich</vt:lpstr>
      <vt:lpstr>Absichern auf gerader Straße</vt:lpstr>
      <vt:lpstr>Absichern vor einer Kuppe</vt:lpstr>
      <vt:lpstr>Absichern auf kurviger Straße</vt:lpstr>
      <vt:lpstr>Absichern auf BAB + Bundesstraße</vt:lpstr>
    </vt:vector>
  </TitlesOfParts>
  <Company>LFKS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Client</dc:creator>
  <cp:lastModifiedBy>Marc Ackermann</cp:lastModifiedBy>
  <cp:revision>281</cp:revision>
  <cp:lastPrinted>2004-08-24T05:46:46Z</cp:lastPrinted>
  <dcterms:created xsi:type="dcterms:W3CDTF">2001-08-31T10:43:20Z</dcterms:created>
  <dcterms:modified xsi:type="dcterms:W3CDTF">2018-01-30T11:57:45Z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27700.0000000000</vt:lpwstr>
  </property>
  <property fmtid="{D5CDD505-2E9C-101B-9397-08002B2CF9AE}" pid="3" name="Thema">
    <vt:lpwstr>Truppmann Teil 1</vt:lpwstr>
  </property>
  <property fmtid="{D5CDD505-2E9C-101B-9397-08002B2CF9AE}" pid="4" name="Dokumente">
    <vt:lpwstr>Präsentationen</vt:lpwstr>
  </property>
</Properties>
</file>